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3" r:id="rId6"/>
    <p:sldId id="262" r:id="rId7"/>
    <p:sldId id="265" r:id="rId8"/>
    <p:sldId id="266" r:id="rId9"/>
    <p:sldId id="268" r:id="rId10"/>
    <p:sldId id="267" r:id="rId11"/>
    <p:sldId id="271" r:id="rId12"/>
    <p:sldId id="270" r:id="rId13"/>
    <p:sldId id="269" r:id="rId14"/>
    <p:sldId id="275" r:id="rId15"/>
    <p:sldId id="277" r:id="rId16"/>
    <p:sldId id="273" r:id="rId17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86DEE1-5D3F-40EA-E130-54E7447B35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DD87F5F-ABA0-A286-ACE9-0F53A521AB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C95CA2C2-A123-EE18-1CDA-4141FBF7C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68373927-8460-0CC0-1111-38E22C8BA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E827D8C-297B-DBB5-A440-A9DB1797D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59429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95F782-2993-F6D2-4517-0DA1A34D9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80BCC053-2B1F-355C-CBBB-8CF1907B92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1E831D8-748A-0326-12A9-E276EF9BD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5EDF8F4-092D-26FB-2469-1C8912CDC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2006924-9D84-B5A0-4741-0362E379C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53469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5812D34-C078-50CB-D038-C09859E208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7A4D72CE-A534-1331-5418-1F8C15633B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E57D15F-F500-5434-B188-EE67C51EC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E999DD3-7A57-11B9-F93F-1DC877213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6F7FDA0-859E-3FFB-D865-D0D2B909A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03265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EA0607-37C7-7E20-8BEC-23E7705D0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D739721-0986-F3D7-7C20-AA4E9C247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6F00310-B56E-FBFB-0712-85DC494FD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70B8C82-4784-D7DD-2502-8B391FFE2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80826FC-FBD5-8F33-3311-8C30CFCFA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6122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335FA0-DF4C-C24E-6607-5DFF7DFEA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C48C123-34E3-538B-045E-F3134C775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87CEA10-AA9F-A573-704E-1A44EDF65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B3A5F62-6FC2-B398-3B24-F9B1E94C6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C49FCDD-61BC-A8AB-BA20-EFB758ED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07117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65F8F5-3BD5-8725-7D6E-01E0C8933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8799C03-B5C9-FF09-60FB-7250C0488F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7AA85157-D301-5556-DD5D-6EE3A056F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69EDF36-BB9F-49B2-FEDB-7D77659F0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71B180C-7310-ED00-7686-EB0F57EE8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7014FA10-6B7A-3222-7828-D9B35EBFE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97253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1F510B-26EF-316A-50D7-225C9D6AB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0E30DF9-ED87-CFF5-4140-FF37306B2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42447E9F-A128-19D2-9CC9-B6791E792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8A563C49-D4B6-6E1B-469A-5F761DBF57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9745E74B-B0B7-DB0D-DFDC-98D1EBDAA5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437DBF0C-FBAD-8659-5682-E3071B3CB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0115B7DA-8AA6-11AF-144E-CC3FB7331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8895A8F2-AD72-8C9A-9101-362A8897F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49539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7AFAFB-4CD7-DE50-41B6-75A8535E3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E767E960-4062-8389-37BD-455210A7E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320E483D-AE7E-ECEC-54C2-EEACFD6E1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415D975-7785-E75A-F101-E6ABC719C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39174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AF81A7B8-D214-B088-48C0-D3382D3A3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6F09D2AD-34D4-3B0B-9665-20F53109F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CBD1580-1E06-AA75-4F74-B4F16A8C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29667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AE3BDC-1C0E-208D-2554-09C485052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C051F18-1F22-E03B-36C8-8D0EDE6A7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2A3399F0-0A5E-5D53-EE19-75CAFCA968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325AA445-5CE7-BDA2-84B4-50699E3F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0EE5064-5762-5F8B-30D0-0530272FE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6680426E-A892-0CDB-447A-2A86321D8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672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38742F-285B-725D-4BA4-453ECDDA1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62E0BF15-0D11-B5E3-9C9C-1D13BFB214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86F336F1-511E-B9A7-F9A4-4DE1433D8A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CFA6C776-63FD-E2B1-7CAB-78E478724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AD2753C8-3D09-2AA8-37FD-C8D67BDB0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1337C3F9-6498-0B7B-99C1-185B7688E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3940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712164F6-4C79-DEFA-96E7-83EF984E7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B6F0959-9789-511B-DF55-168D4F9F2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3BBC14A-1444-083F-CBB4-734201660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CDE283-08BF-4B1A-A3AD-63F636A17FCF}" type="datetimeFigureOut">
              <a:rPr lang="pt-PT" smtClean="0"/>
              <a:t>09/07/2025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C8B767A-4DAA-1611-785C-989908F362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6B08F7F-E0F7-DE0D-F7C3-177B276482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DA312A-C9AE-4BB3-9FA1-9B820313A2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8102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59E5582B-D6F6-17E8-2297-1B3417F55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BAC3CD5F-6511-6FBA-E323-BF368A5A7E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E72B8668-05BC-BC68-8463-159601594E99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8B1BFE25-0037-C817-BBEB-4DF50D3FB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301C33D8-2DF3-D5AB-F6CB-E2E3274709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1050C53A-2D85-16BA-256F-22B791FB9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5D44EDE9-837B-F233-6AD9-1865C2C10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54D8D05C-3151-83FD-3D34-372565BC9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8967FA56-C480-4813-8048-3DB7D0A4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02C6D9DE-ED5B-54B9-D3D0-34DDF62B6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D2BB9CE2-90D1-177C-1213-E6B6FF4C41B8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E8E8D282-6659-BA2C-BA65-9510EE0C7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B421581C-9316-4B9C-8608-C3D5FCF967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E45AA48E-B58A-54B5-FDA0-1414373C0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2F91DB2A-C281-A3F1-0531-671DFB3F9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20219479-E907-0A80-CD78-3B5D56442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83FDFB06-8C85-B31E-C30A-8B6C985245B6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DCFB0F8F-C4F9-7D6D-42C8-AEA288AE9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721FB020-910E-3EB9-D660-84BF68482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4DC24ED1-B441-8D9A-4B55-2359668AA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EA802E28-538C-7AA5-47DD-F2D862CF45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23" name="Título 1">
            <a:extLst>
              <a:ext uri="{FF2B5EF4-FFF2-40B4-BE49-F238E27FC236}">
                <a16:creationId xmlns:a16="http://schemas.microsoft.com/office/drawing/2014/main" id="{70B4EE80-1B52-88CF-3C63-F4454E26C8B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56384" y="682105"/>
            <a:ext cx="4627220" cy="4201530"/>
          </a:xfrm>
        </p:spPr>
        <p:txBody>
          <a:bodyPr anchor="t"/>
          <a:lstStyle/>
          <a:p>
            <a:pPr lvl="0"/>
            <a:r>
              <a:rPr lang="en-US" sz="4800" b="1">
                <a:solidFill>
                  <a:srgbClr val="FFFFFF"/>
                </a:solidFill>
              </a:rPr>
              <a:t>Aplicação para controlo de casa inteligente, utilizando Home Assistant</a:t>
            </a:r>
            <a:endParaRPr lang="en-US" sz="4800">
              <a:solidFill>
                <a:srgbClr val="FFFFFF"/>
              </a:solidFill>
            </a:endParaRPr>
          </a:p>
        </p:txBody>
      </p:sp>
      <p:pic>
        <p:nvPicPr>
          <p:cNvPr id="24" name="Imagem 3" descr="Uma imagem com Tipo de letra, texto, Gráficos, logótipo&#10;&#10;Os conteúdos gerados por IA podem estar incorretos.">
            <a:extLst>
              <a:ext uri="{FF2B5EF4-FFF2-40B4-BE49-F238E27FC236}">
                <a16:creationId xmlns:a16="http://schemas.microsoft.com/office/drawing/2014/main" id="{D132238F-915F-A398-9F5B-21CBBACF1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75" y="642923"/>
            <a:ext cx="5477210" cy="183032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25" name="Group 36">
            <a:extLst>
              <a:ext uri="{FF2B5EF4-FFF2-40B4-BE49-F238E27FC236}">
                <a16:creationId xmlns:a16="http://schemas.microsoft.com/office/drawing/2014/main" id="{DE7BB777-148C-8CD5-160E-C4F71FF20AF3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6" name="Straight Connector 37">
              <a:extLst>
                <a:ext uri="{FF2B5EF4-FFF2-40B4-BE49-F238E27FC236}">
                  <a16:creationId xmlns:a16="http://schemas.microsoft.com/office/drawing/2014/main" id="{ED231071-071B-83D5-39EF-E7A5CDBEF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38">
              <a:extLst>
                <a:ext uri="{FF2B5EF4-FFF2-40B4-BE49-F238E27FC236}">
                  <a16:creationId xmlns:a16="http://schemas.microsoft.com/office/drawing/2014/main" id="{11851919-6B1D-9C9A-7A5B-FA686B55E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8" name="Straight Connector 39">
              <a:extLst>
                <a:ext uri="{FF2B5EF4-FFF2-40B4-BE49-F238E27FC236}">
                  <a16:creationId xmlns:a16="http://schemas.microsoft.com/office/drawing/2014/main" id="{46D282BC-5FEE-44B7-0D4D-5F1535AF2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9" name="Straight Connector 40">
              <a:extLst>
                <a:ext uri="{FF2B5EF4-FFF2-40B4-BE49-F238E27FC236}">
                  <a16:creationId xmlns:a16="http://schemas.microsoft.com/office/drawing/2014/main" id="{BA8B9C22-4AB5-8EBE-49DF-88AA8AD79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30" name="Subtítulo 2">
            <a:extLst>
              <a:ext uri="{FF2B5EF4-FFF2-40B4-BE49-F238E27FC236}">
                <a16:creationId xmlns:a16="http://schemas.microsoft.com/office/drawing/2014/main" id="{4A0AC574-DB35-799D-44BB-AC11638B52D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835514" y="2872368"/>
            <a:ext cx="3995123" cy="1083326"/>
          </a:xfrm>
        </p:spPr>
        <p:txBody>
          <a:bodyPr/>
          <a:lstStyle/>
          <a:p>
            <a:pPr lvl="0"/>
            <a:r>
              <a:rPr lang="en-US" sz="1600">
                <a:solidFill>
                  <a:srgbClr val="FFFFFF"/>
                </a:solidFill>
              </a:rPr>
              <a:t>Trabalho realizado sob a orientação de:</a:t>
            </a:r>
          </a:p>
          <a:p>
            <a:pPr lvl="0"/>
            <a:r>
              <a:rPr lang="en-US" sz="1600" b="1">
                <a:solidFill>
                  <a:srgbClr val="FFFFFF"/>
                </a:solidFill>
              </a:rPr>
              <a:t>Prof. Pedro Filipe Fernandes Oliveira </a:t>
            </a:r>
            <a:endParaRPr lang="en-US" sz="1600">
              <a:solidFill>
                <a:srgbClr val="FFFFFF"/>
              </a:solidFill>
            </a:endParaRPr>
          </a:p>
          <a:p>
            <a:pPr lvl="0"/>
            <a:r>
              <a:rPr lang="en-US" sz="1600" b="1">
                <a:solidFill>
                  <a:srgbClr val="FFFFFF"/>
                </a:solidFill>
              </a:rPr>
              <a:t>Prof. Paulo Matos</a:t>
            </a: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31" name="CaixaDeTexto 4">
            <a:extLst>
              <a:ext uri="{FF2B5EF4-FFF2-40B4-BE49-F238E27FC236}">
                <a16:creationId xmlns:a16="http://schemas.microsoft.com/office/drawing/2014/main" id="{B7D71FCC-2610-1247-4AB8-31CD50F98093}"/>
              </a:ext>
            </a:extLst>
          </p:cNvPr>
          <p:cNvSpPr txBox="1"/>
          <p:nvPr/>
        </p:nvSpPr>
        <p:spPr>
          <a:xfrm>
            <a:off x="0" y="5852726"/>
            <a:ext cx="4364833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Licenciatura em Engenharia Informática </a:t>
            </a:r>
          </a:p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2024-2025</a:t>
            </a:r>
          </a:p>
        </p:txBody>
      </p:sp>
      <p:sp>
        <p:nvSpPr>
          <p:cNvPr id="32" name="Subtítulo 2">
            <a:extLst>
              <a:ext uri="{FF2B5EF4-FFF2-40B4-BE49-F238E27FC236}">
                <a16:creationId xmlns:a16="http://schemas.microsoft.com/office/drawing/2014/main" id="{027A097E-BBE4-9B0C-D4F4-9D39D8E626AF}"/>
              </a:ext>
            </a:extLst>
          </p:cNvPr>
          <p:cNvSpPr txBox="1"/>
          <p:nvPr/>
        </p:nvSpPr>
        <p:spPr>
          <a:xfrm>
            <a:off x="8535768" y="5391101"/>
            <a:ext cx="3092400" cy="104138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Trabalho realizado por:</a:t>
            </a:r>
            <a:endParaRPr lang="en-US" sz="1800" b="1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  <a:p>
            <a:pPr marL="0" marR="0" lvl="0" indent="0" algn="r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José Guedes - a56576 </a:t>
            </a: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  <a:p>
            <a:pPr marL="0" marR="0" lvl="0" indent="0" algn="r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Nelson Fernandes - a51796</a:t>
            </a: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8DCB9FB2-4083-1F50-522A-1303DF10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9FB64FF9-866E-57F2-C596-575DBD21B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FAA00D5B-E783-5543-EC34-CE79FA92747D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1824A9AC-339E-5ABF-05C9-BAE1C5790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B1391CF9-65D9-886B-3F1F-A68D23097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72D35AF5-2E20-1F1A-2911-4E56BCF21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A53A478D-D2CB-E7C1-3427-893CF4F03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49F84B54-9D52-AD95-9A9B-85119BB83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88BEBDE2-4D7E-BADD-BBD8-45C2D1AA0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F5D4FC43-92E7-3DF5-EE0A-D1833D219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C0FF6937-3DB5-6C1F-8D38-400A51DC0160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ECA2CB41-A55E-0302-4696-86701DA583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580DB89A-9351-413A-3C30-68FD11CAC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C2FEF1C1-46B1-C655-1556-8D0A7DB26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27B36590-D84D-1FB9-1729-900E9643E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B89C619B-7A67-DD7A-BB82-B09AE5A93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8A330B45-0ADD-DEF6-87DE-F32DA5B38A0F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EC88F8EB-6E9A-4A0E-40B0-96A75CAB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13E338D9-7C27-2BCE-39F8-9082E6CF3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FB2E30A8-0C73-496D-2FEB-21380A02D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412B87E6-F288-F523-0ACC-740051360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BD38AC70-5F38-44D6-E0BC-7B12609944DD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150B66E0-2AE2-C4B5-C4AF-0E3A24376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0EF43ED5-62F1-6DDA-818A-9F267AFDF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FFAD78F5-F689-45F3-B824-4C0492450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054BD606-52EF-C946-A6D8-16A2F55B8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1E5629FE-31C1-27C9-8922-BF0EA11D755A}"/>
              </a:ext>
            </a:extLst>
          </p:cNvPr>
          <p:cNvSpPr txBox="1"/>
          <p:nvPr/>
        </p:nvSpPr>
        <p:spPr>
          <a:xfrm>
            <a:off x="4268922" y="491956"/>
            <a:ext cx="393946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Dashboard Vigilância</a:t>
            </a:r>
          </a:p>
        </p:txBody>
      </p:sp>
      <p:pic>
        <p:nvPicPr>
          <p:cNvPr id="29" name="Imagem 3" descr="Uma imagem com captura de ecrã, ar livre&#10;&#10;Os conteúdos gerados por IA podem estar incorretos.">
            <a:extLst>
              <a:ext uri="{FF2B5EF4-FFF2-40B4-BE49-F238E27FC236}">
                <a16:creationId xmlns:a16="http://schemas.microsoft.com/office/drawing/2014/main" id="{3BC50570-89FE-6985-E5AF-81BFFCC165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8991" y="1018861"/>
            <a:ext cx="9411754" cy="549719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59F6101B-6B07-BE8E-DB1A-654448AD7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9D3D6B29-C5C7-7FEC-333E-D18D994B8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1FC0C31C-4EFC-CE09-63F2-FF0218033525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BC163B66-BD36-3F9D-A708-1F9C791F8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5BCD3FC2-B1FD-93FF-6DE9-ACEDDCB94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FCE9E51E-68BA-9E40-49D8-2899959E6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EE7C0003-D5C4-CF4C-B09F-8AEA1DFE55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5255B265-DB1C-DCD8-578F-FF6BD3103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0179B841-D1EA-414F-90BE-D47C0F21E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6CF04C08-D197-B531-7F11-2D19697C5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3F8B0DDA-4E73-ACD9-18FF-05480AF0BF8E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39E3295F-BC08-4247-8B8A-CE7F1A8441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5DA98F6A-00EF-B92E-AB26-82FF51D77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86AED105-795B-EC95-3278-351E95BCC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5B0088AB-0163-C729-2468-726DE5AED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B3D6C852-DF31-0F59-1E33-7D6406366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D41E328C-E28E-C55A-BA1C-CE7C403D0C60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65A67BCB-A691-999D-4A1B-F7CC19F262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6C9AC694-8A85-82D4-C5DC-D3603AF02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75A51F07-0BF8-61EB-946D-43C45B0C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F2ABDA5F-8B0D-70C8-845C-E21A71B1A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4F50001A-DE97-00DF-F5F6-9A432D4E51B9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63B0CB75-7B56-6C50-DED9-7B7D8DBEF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9EE2AC6D-30E6-5DFA-D720-6302BC3F0B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E0B43ABC-B191-226A-E049-0FFF69C6B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C8FB1436-9E98-0AAA-0F55-DEFDA851A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9F263E2F-4B19-EC15-B433-3DE89749F623}"/>
              </a:ext>
            </a:extLst>
          </p:cNvPr>
          <p:cNvSpPr txBox="1"/>
          <p:nvPr/>
        </p:nvSpPr>
        <p:spPr>
          <a:xfrm>
            <a:off x="4483806" y="556705"/>
            <a:ext cx="393946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Dashboard Estores</a:t>
            </a:r>
          </a:p>
        </p:txBody>
      </p:sp>
      <p:pic>
        <p:nvPicPr>
          <p:cNvPr id="29" name="Imagem 1" descr="Uma imagem com captura de ecrã, computador, Teclas, impermeável&#10;&#10;Os conteúdos gerados por IA podem estar incorretos.">
            <a:extLst>
              <a:ext uri="{FF2B5EF4-FFF2-40B4-BE49-F238E27FC236}">
                <a16:creationId xmlns:a16="http://schemas.microsoft.com/office/drawing/2014/main" id="{1B16164A-03E9-7297-1590-0B4FDAB046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91076" y="1242587"/>
            <a:ext cx="9406798" cy="467796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7AD374EF-C677-3874-762B-928AD9C8A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9E5AC4AB-CE8F-D8E4-5570-4BD2C72E25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FD93607E-C0E1-2838-322B-895F898BAE26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A291F33A-A580-8F3C-1683-A75CA4A8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7128C3F3-3E2D-E6BD-3D4A-EC19E0438A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CBA52D3E-D307-82EF-432A-E28595BC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ED2E0E97-057F-D204-79C8-B1D7871418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4FAD4963-C7A8-A7C2-DC67-F0469F4DC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C1BEBFE0-9569-18D6-E27C-BA7D4138B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D3D0780C-3997-4F49-FE9A-DC7943D22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4C38898C-9CAC-0CE6-9B83-19D995FD29AF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6B2FC2A4-6B3F-CD3D-F1B1-A27270B15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22C0EDC4-0112-9F18-A78D-76F29EEB2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E0EE5D59-D9B4-0811-3E01-8400AF5DCF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3803FED2-B29F-109D-ABD0-C681B5B992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CE05C1F7-DF05-F76B-EEF1-A73E8FA1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877CA3FB-9E49-86F6-0B3D-3F58F22DE4A4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76C7BAC0-0D27-307E-FE92-DC5443332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9F89AD61-03E0-C06A-7A68-FCF3209DE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847E9D29-68B1-450C-7B57-061F7179C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D162DCB9-A951-6ABC-AD3E-E9B0CB5D8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2F3E5818-E7F0-5BBE-9499-36ABB73A094B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8D390CB3-97B5-C2CB-9A88-0F251156A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BF66A68E-310E-CAA4-9C0E-BFF0407AB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1139236A-EB59-041A-1C74-4E74815A8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94378E1A-5937-B6E4-2ACB-41CE75D67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53E42029-800C-FEAE-B710-5CF6DBA650B0}"/>
              </a:ext>
            </a:extLst>
          </p:cNvPr>
          <p:cNvSpPr txBox="1"/>
          <p:nvPr/>
        </p:nvSpPr>
        <p:spPr>
          <a:xfrm>
            <a:off x="2820357" y="523951"/>
            <a:ext cx="6548237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Dashboard Informação  Ambiente</a:t>
            </a:r>
          </a:p>
        </p:txBody>
      </p:sp>
      <p:pic>
        <p:nvPicPr>
          <p:cNvPr id="29" name="Imagem 30">
            <a:extLst>
              <a:ext uri="{FF2B5EF4-FFF2-40B4-BE49-F238E27FC236}">
                <a16:creationId xmlns:a16="http://schemas.microsoft.com/office/drawing/2014/main" id="{910D6C3F-CC36-CA84-4A3C-84D50D142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579" y="1388973"/>
            <a:ext cx="9521089" cy="451726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F478716A-8475-9F86-20E3-533E8159D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B4C20E48-B0F2-6E3C-1F04-A1A4B7A6A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A883C99A-E9D2-0F74-FE56-D9AF5443BDE5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6FBD87D7-4177-6DE3-81FF-D3A9C0F5A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89834281-F957-91A3-F66D-B89BE1FDA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A60B3B4D-01E6-D1BE-1202-FE52A62DE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CDE0C1D8-788F-5EDC-8241-F29455D54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820264FA-0833-64FC-2C9B-DAD005923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9D53BBFC-5C69-BB59-0011-6E3A336B5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C63C22AA-7671-80D0-4CD2-1F1FC1E8C6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9E42CDBC-C0D9-10A5-45A7-2273609B23E2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5AEC8FF3-463D-C8C9-53C8-212BB62368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0C5915BE-09ED-F931-467C-0919B9D9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7927AC02-23A0-6171-F01E-AC9452980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9F799EC1-FEBD-3111-7474-95BE40AC4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E897D8AE-5924-D213-670B-9FE4FE6BF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6B10AE13-94A1-A0D5-17E4-19BF2CB5BC04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99D337B1-2643-269D-D2EF-AE8EF0EDE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5414324C-637C-9486-C00A-D1BE56B6C0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480AEB26-1CE4-9C12-9279-2BD35FF4F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252EEB2D-3FEA-18D8-544A-12B7E762FD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CA0001C6-DF09-DBB3-53E3-50D800BAE874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B60D28F8-7647-F713-6272-594F73AEC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2649A3A2-3E63-0829-8353-278B3E2A7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D677B38C-6454-92CD-A416-CB7D3EC09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A120F032-7716-BA48-7E8B-DAA6827CF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1E2C2B24-EE9F-616B-E70C-ED103A32C389}"/>
              </a:ext>
            </a:extLst>
          </p:cNvPr>
          <p:cNvSpPr txBox="1"/>
          <p:nvPr/>
        </p:nvSpPr>
        <p:spPr>
          <a:xfrm>
            <a:off x="3034985" y="536825"/>
            <a:ext cx="6118972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Dashboard Robos-Aspiradores</a:t>
            </a:r>
          </a:p>
        </p:txBody>
      </p:sp>
      <p:pic>
        <p:nvPicPr>
          <p:cNvPr id="29" name="Imagem 3" descr="Uma imagem com captura de ecrã, ar livre&#10;&#10;Os conteúdos gerados por IA podem estar incorretos.">
            <a:extLst>
              <a:ext uri="{FF2B5EF4-FFF2-40B4-BE49-F238E27FC236}">
                <a16:creationId xmlns:a16="http://schemas.microsoft.com/office/drawing/2014/main" id="{E4D8D3CF-8878-FF7B-B09B-1BAE7CFE7B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395981" y="1851980"/>
            <a:ext cx="5400044" cy="315404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0" name="Imagem 31">
            <a:extLst>
              <a:ext uri="{FF2B5EF4-FFF2-40B4-BE49-F238E27FC236}">
                <a16:creationId xmlns:a16="http://schemas.microsoft.com/office/drawing/2014/main" id="{FDB05A3C-36EC-527B-0425-E0E14695A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991" y="1355104"/>
            <a:ext cx="9788780" cy="461794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BD49B975-9BEB-BE2A-4932-BDD1E8A42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46E8CE4B-B17C-2609-B4FA-A1538B63F7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33DACC89-9734-9BAE-9E2A-3E42D6BFB8F8}"/>
              </a:ext>
            </a:extLst>
          </p:cNvPr>
          <p:cNvGrpSpPr/>
          <p:nvPr/>
        </p:nvGrpSpPr>
        <p:grpSpPr>
          <a:xfrm>
            <a:off x="0" y="2075422"/>
            <a:ext cx="12048722" cy="4093254"/>
            <a:chOff x="0" y="2075422"/>
            <a:chExt cx="12048722" cy="4093254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F32C9146-DFFB-E322-F3E8-1B7E307B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5E63C435-5E2D-EDE8-2ABF-74ABE8E27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4B9EB46E-1532-077F-47D1-0958C2626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9114E673-43FB-31DF-CAA2-603D3F0B0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794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FADC9F4F-6904-B266-1862-DD61EEDFC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6D42F1AD-07D0-095E-EBDA-46C8D16CB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37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9AC6A5A4-7337-5508-D2B7-8AB5C017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44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A7037C90-4AA0-8EEA-7B74-B4F97F883339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91E8B9F1-B531-568F-B5CA-057887F049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800019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FCFF93E9-78D8-358F-5023-2967D8B7B4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800019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B1BD721F-0A4D-33AE-4FF0-6FE86123E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800019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2E868FB2-AD9A-F85D-47C1-CE21E81C8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800019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D877F3E9-04C3-E860-C5E4-CCBB7D451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35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8CC70D56-058D-3E3C-882E-319142608493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AA3A54A0-7572-06F2-467D-5CE6C7251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800019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37E1B898-8715-E8AE-FC09-9824EA47B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800019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E2EA9BFC-9C74-A791-6879-32BF5B00F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800019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C08176C0-6301-606A-A5E8-39F0FBA108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800019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37C214A3-3E0C-B2C3-200A-C91932BAB78A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1E908F39-137D-683F-C5E0-2030B870D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254E1ECF-B16D-0234-725A-1C5EB4F0B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6D955FF6-A088-4994-17E1-194F6537C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2AA7F1DD-D355-258D-F10B-3ED3D772B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37AE1435-6CBC-B469-BDD8-2043F4FD8ED4}"/>
              </a:ext>
            </a:extLst>
          </p:cNvPr>
          <p:cNvSpPr txBox="1"/>
          <p:nvPr/>
        </p:nvSpPr>
        <p:spPr>
          <a:xfrm>
            <a:off x="3034985" y="536825"/>
            <a:ext cx="6118972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Integração com Alexa</a:t>
            </a:r>
            <a:endParaRPr lang="pt-PT" sz="2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31" name="Agrupar 32">
            <a:extLst>
              <a:ext uri="{FF2B5EF4-FFF2-40B4-BE49-F238E27FC236}">
                <a16:creationId xmlns:a16="http://schemas.microsoft.com/office/drawing/2014/main" id="{DC00D160-6D3F-529D-A2C5-1E499FEB37E4}"/>
              </a:ext>
            </a:extLst>
          </p:cNvPr>
          <p:cNvGrpSpPr/>
          <p:nvPr/>
        </p:nvGrpSpPr>
        <p:grpSpPr>
          <a:xfrm>
            <a:off x="3777577" y="832504"/>
            <a:ext cx="4359850" cy="2962098"/>
            <a:chOff x="7951146" y="955438"/>
            <a:chExt cx="4359850" cy="2962098"/>
          </a:xfrm>
        </p:grpSpPr>
        <p:pic>
          <p:nvPicPr>
            <p:cNvPr id="32" name="Picture 2" descr="Alexa Logo">
              <a:extLst>
                <a:ext uri="{FF2B5EF4-FFF2-40B4-BE49-F238E27FC236}">
                  <a16:creationId xmlns:a16="http://schemas.microsoft.com/office/drawing/2014/main" id="{C393ED27-01E5-6844-B28D-6F2588241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7951146" y="955438"/>
              <a:ext cx="4359850" cy="2962098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33" name="CaixaDeTexto 31">
              <a:extLst>
                <a:ext uri="{FF2B5EF4-FFF2-40B4-BE49-F238E27FC236}">
                  <a16:creationId xmlns:a16="http://schemas.microsoft.com/office/drawing/2014/main" id="{E12ED01A-5497-1C60-D9DF-144AA1EE1A12}"/>
                </a:ext>
              </a:extLst>
            </p:cNvPr>
            <p:cNvSpPr txBox="1"/>
            <p:nvPr/>
          </p:nvSpPr>
          <p:spPr>
            <a:xfrm>
              <a:off x="10129174" y="3244912"/>
              <a:ext cx="1993392" cy="24622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pt-PT" sz="1000" b="0" i="0" u="none" strike="noStrike" kern="1200" cap="none" spc="0" baseline="0">
                  <a:solidFill>
                    <a:srgbClr val="E8E8E8"/>
                  </a:solidFill>
                  <a:uFillTx/>
                  <a:latin typeface="Aptos"/>
                </a:rPr>
                <a:t>Logo Alexa Amazon ©</a:t>
              </a:r>
            </a:p>
          </p:txBody>
        </p:sp>
      </p:grpSp>
      <p:pic>
        <p:nvPicPr>
          <p:cNvPr id="35" name="Imagem 34">
            <a:extLst>
              <a:ext uri="{FF2B5EF4-FFF2-40B4-BE49-F238E27FC236}">
                <a16:creationId xmlns:a16="http://schemas.microsoft.com/office/drawing/2014/main" id="{E1179F23-567F-84B5-ADB5-8E3B80493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2182" y="3927576"/>
            <a:ext cx="8979408" cy="207830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524A07E4-3715-305C-E888-FA8BFE623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4A6B789E-BE07-9066-B504-99EEAD2C3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39AE621C-DBAC-4E0B-DFA9-A16067930C67}"/>
              </a:ext>
            </a:extLst>
          </p:cNvPr>
          <p:cNvGrpSpPr/>
          <p:nvPr/>
        </p:nvGrpSpPr>
        <p:grpSpPr>
          <a:xfrm>
            <a:off x="-258163" y="1553515"/>
            <a:ext cx="13423392" cy="4615170"/>
            <a:chOff x="-258163" y="1553515"/>
            <a:chExt cx="13423392" cy="4615170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BD4B58F0-99A6-DBE2-40BB-BCB6814BF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BEFAFB6D-AFD5-FDC3-4569-418A563AE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EDE94583-5024-E3F4-33F5-557E3AE22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258163" y="1553515"/>
              <a:ext cx="13423392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800" b="0" i="0" u="none" strike="noStrike" kern="0" cap="none" spc="0" baseline="0" dirty="0">
                  <a:solidFill>
                    <a:srgbClr val="FFFFFF"/>
                  </a:solidFill>
                  <a:uFillTx/>
                  <a:latin typeface="Aptos"/>
                </a:rPr>
                <a:t>13th edition of the Technological Ecosystems for Enhancing Multiculturality </a:t>
              </a:r>
              <a:endParaRPr lang="en-US" sz="1800" b="0" i="0" u="none" strike="noStrike" kern="1200" cap="none" spc="0" baseline="0" dirty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73C91320-D5F3-FD7D-614D-7AC0573A14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03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F5757BD8-FB4A-35E9-3E8E-EBEDF418D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9B9E18A8-135C-C8A1-1F1F-9731A6385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28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9498B8A5-148E-86F5-A6D1-31A8E8171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53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3823DF9A-927C-74B2-84F3-1C30AEE8037A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AB06B6BA-C81D-8C82-547A-03B8C4F2B2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700016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ED3D5EE3-133F-5468-78F5-28E485E8E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700016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D95C7954-51FE-3716-0C4F-B503E61A6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700016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19A8C88C-38F9-2C37-CE5C-0EF489D7F8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700016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9086213E-986C-C3CB-DA6F-D51452202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45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F85F6E20-9316-7D4C-4842-4398DAB500C4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9CE1D82D-50AF-17CD-5CBE-662657125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700016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F2ADB29C-364B-9C42-D009-2C8362FA4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700016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C80EC6A3-8207-292C-25D7-CE035E1C6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700016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1145C4A9-1BED-8AD1-3C29-1B4B381A68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700016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7A463000-CBE8-390A-6AAB-10E65B93972F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826914A6-024D-FC1D-31AC-F5A88CFE7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19A9F9BD-478E-C096-0D6D-6D36951F4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9593750E-1AA2-1958-37AB-0F7CDC7CC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702DA7C2-B093-7DD2-8319-BB0303D939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4B6243FA-9820-5696-A066-4A923137307D}"/>
              </a:ext>
            </a:extLst>
          </p:cNvPr>
          <p:cNvSpPr txBox="1"/>
          <p:nvPr/>
        </p:nvSpPr>
        <p:spPr>
          <a:xfrm>
            <a:off x="3034985" y="536825"/>
            <a:ext cx="6118972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Artigo cientifíco</a:t>
            </a:r>
            <a:endParaRPr lang="pt-PT" sz="2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30" name="Group 12">
            <a:extLst>
              <a:ext uri="{FF2B5EF4-FFF2-40B4-BE49-F238E27FC236}">
                <a16:creationId xmlns:a16="http://schemas.microsoft.com/office/drawing/2014/main" id="{844B39A5-BD3E-0431-0981-0D4E2974BD35}"/>
              </a:ext>
            </a:extLst>
          </p:cNvPr>
          <p:cNvGrpSpPr/>
          <p:nvPr/>
        </p:nvGrpSpPr>
        <p:grpSpPr>
          <a:xfrm>
            <a:off x="-370935" y="5032702"/>
            <a:ext cx="13423392" cy="3790871"/>
            <a:chOff x="-370935" y="5032702"/>
            <a:chExt cx="13423392" cy="3790871"/>
          </a:xfrm>
        </p:grpSpPr>
        <p:sp>
          <p:nvSpPr>
            <p:cNvPr id="31" name="Oval 13">
              <a:extLst>
                <a:ext uri="{FF2B5EF4-FFF2-40B4-BE49-F238E27FC236}">
                  <a16:creationId xmlns:a16="http://schemas.microsoft.com/office/drawing/2014/main" id="{061E6798-BC19-A09A-F860-38D9F1D51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829412" y="5162455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32" name="Oval 14">
              <a:extLst>
                <a:ext uri="{FF2B5EF4-FFF2-40B4-BE49-F238E27FC236}">
                  <a16:creationId xmlns:a16="http://schemas.microsoft.com/office/drawing/2014/main" id="{67A33DE6-CC2D-BC0F-9DD5-B25537565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322296" y="6703822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33" name="Oval 15">
              <a:extLst>
                <a:ext uri="{FF2B5EF4-FFF2-40B4-BE49-F238E27FC236}">
                  <a16:creationId xmlns:a16="http://schemas.microsoft.com/office/drawing/2014/main" id="{2470AD4E-5747-F405-96BB-7B9F121E21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370935" y="5032702"/>
              <a:ext cx="13423392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800" b="0" i="0" u="none" strike="noStrike" kern="0" cap="none" spc="0" baseline="0">
                  <a:solidFill>
                    <a:srgbClr val="FFFFFF"/>
                  </a:solidFill>
                  <a:uFillTx/>
                  <a:latin typeface="Aptos"/>
                </a:rPr>
                <a:t>12th International Electronic Conference on Sensors and Applications</a:t>
              </a: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34" name="Oval 16">
              <a:extLst>
                <a:ext uri="{FF2B5EF4-FFF2-40B4-BE49-F238E27FC236}">
                  <a16:creationId xmlns:a16="http://schemas.microsoft.com/office/drawing/2014/main" id="{42EBAAA8-9C23-2AD4-BA9E-1C1E51497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038058" y="6925691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35" name="Oval 17">
              <a:extLst>
                <a:ext uri="{FF2B5EF4-FFF2-40B4-BE49-F238E27FC236}">
                  <a16:creationId xmlns:a16="http://schemas.microsoft.com/office/drawing/2014/main" id="{FDDE4E4E-EBA1-F938-9E07-F62EFEA12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1934010" y="5695377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36" name="Oval 18">
              <a:extLst>
                <a:ext uri="{FF2B5EF4-FFF2-40B4-BE49-F238E27FC236}">
                  <a16:creationId xmlns:a16="http://schemas.microsoft.com/office/drawing/2014/main" id="{7A069C1C-611B-0239-44E2-6E0A89D9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111844" y="5848915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37" name="CaixaDeTexto 31">
            <a:extLst>
              <a:ext uri="{FF2B5EF4-FFF2-40B4-BE49-F238E27FC236}">
                <a16:creationId xmlns:a16="http://schemas.microsoft.com/office/drawing/2014/main" id="{692B27F5-5B16-C1D3-FA8E-4834B8158918}"/>
              </a:ext>
            </a:extLst>
          </p:cNvPr>
          <p:cNvSpPr txBox="1"/>
          <p:nvPr/>
        </p:nvSpPr>
        <p:spPr>
          <a:xfrm>
            <a:off x="6340761" y="2574056"/>
            <a:ext cx="4644191" cy="2462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000" b="0" i="0" u="none" strike="noStrike" kern="0" cap="none" spc="0" baseline="0" dirty="0">
                <a:solidFill>
                  <a:srgbClr val="FFFFFF"/>
                </a:solidFill>
                <a:uFillTx/>
                <a:latin typeface="Aptos"/>
              </a:rPr>
              <a:t>Fonte: https://2025.teemconference.eu/​</a:t>
            </a:r>
            <a:endParaRPr lang="pt-PT" sz="1000" b="0" i="0" u="none" strike="noStrike" kern="1200" cap="none" spc="0" baseline="0" dirty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8" name="CaixaDeTexto 31">
            <a:extLst>
              <a:ext uri="{FF2B5EF4-FFF2-40B4-BE49-F238E27FC236}">
                <a16:creationId xmlns:a16="http://schemas.microsoft.com/office/drawing/2014/main" id="{911A4583-CACE-36EB-C416-9E27E7CEF3B0}"/>
              </a:ext>
            </a:extLst>
          </p:cNvPr>
          <p:cNvSpPr txBox="1"/>
          <p:nvPr/>
        </p:nvSpPr>
        <p:spPr>
          <a:xfrm>
            <a:off x="6383821" y="6074955"/>
            <a:ext cx="2753212" cy="2462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000" b="0" i="0" u="none" strike="noStrike" kern="0" cap="none" spc="0" baseline="0" dirty="0">
                <a:solidFill>
                  <a:srgbClr val="E8E8E8"/>
                </a:solidFill>
                <a:uFillTx/>
                <a:latin typeface="Aptos"/>
              </a:rPr>
              <a:t>Fonte: https://sciforum.net/event/ECSA-12</a:t>
            </a:r>
            <a:endParaRPr lang="pt-PT" sz="1000" b="0" i="0" u="none" strike="noStrike" kern="1200" cap="none" spc="0" baseline="0" dirty="0">
              <a:solidFill>
                <a:srgbClr val="E8E8E8"/>
              </a:solidFill>
              <a:uFillTx/>
              <a:latin typeface="Aptos"/>
            </a:endParaRPr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49F4463B-3242-4528-01CA-142555FC7B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394408" y="3908321"/>
            <a:ext cx="5443295" cy="221275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26" name="Picture 2" descr="TEEM 2025">
            <a:extLst>
              <a:ext uri="{FF2B5EF4-FFF2-40B4-BE49-F238E27FC236}">
                <a16:creationId xmlns:a16="http://schemas.microsoft.com/office/drawing/2014/main" id="{1F6DC714-D0B7-A06E-9985-35F3CA521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172" y="762845"/>
            <a:ext cx="5738468" cy="2280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8D167E5F-4FEA-70C7-C03C-41356047B7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03F7E040-E3A2-1C24-F7DF-D2107AD18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F9E0BC81-8A16-1D37-0FEE-E95D5C7E3E17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A586BC33-CF4C-9AA4-4283-A4AD9794FF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375EEA8C-2B4B-0555-6B2C-0E72B6F70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2BCF3BA7-56CD-3D01-DF33-54E70B265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32E4D844-CDFC-C531-EEDF-EC3AB836A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F43440EA-20ED-B112-0EE6-191A6CB8C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4325581A-108B-E539-1D97-24B99EF8C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9EA623B5-C108-966F-A142-F23CDBD59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EE6225DE-4B06-1D24-A55F-68CBACD839A5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69B95F8F-857B-5B68-C107-61C707E1F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1C8513CC-69FB-E732-0158-85F3D4904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22F51183-CE65-A7D3-4F01-16E7CFECC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035EBB85-3008-9CB4-05FF-C8C193BCD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A1F0DB6F-32D7-572E-B932-E0BDA4083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B802D146-5123-A385-7A4A-739D21218798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33D896DB-7B8B-77FC-01A8-668FA15F0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355ACB3A-3841-9879-24C4-486A221872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0EA4993C-1073-D87B-42E5-6976BC768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2D1268A5-EE1F-0865-B07A-46EAC72B9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6B0B9300-1ACC-4E1D-4A2D-539C27304125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FB4D80EB-6388-8E4D-63A3-A894AEA1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DB9C72E3-9BE2-47CE-D734-9526D97AB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4E8F8158-E291-AB4D-EA74-13CE454BB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FF73471F-3C0F-986A-09D0-E2EBBD7B81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EA540E2F-639B-6D8E-C567-D8C0E77EBAF5}"/>
              </a:ext>
            </a:extLst>
          </p:cNvPr>
          <p:cNvSpPr txBox="1"/>
          <p:nvPr/>
        </p:nvSpPr>
        <p:spPr>
          <a:xfrm>
            <a:off x="3034985" y="536825"/>
            <a:ext cx="6118972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Conclusões</a:t>
            </a:r>
            <a:endParaRPr lang="pt-PT" sz="2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7FF683B1-CA81-A668-0A8D-F6BDEB36797E}"/>
              </a:ext>
            </a:extLst>
          </p:cNvPr>
          <p:cNvSpPr txBox="1"/>
          <p:nvPr/>
        </p:nvSpPr>
        <p:spPr>
          <a:xfrm>
            <a:off x="285329" y="1618826"/>
            <a:ext cx="9225893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Alcançar objetivos pessoais, aprofundar conhecimentos em automação residencial e IoT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Home Assistant demonstrou-se eficaz, flexível e altamente personalizável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Reforçar a importância do uso da tecnologia na habitação moderna</a:t>
            </a:r>
          </a:p>
        </p:txBody>
      </p:sp>
      <p:cxnSp>
        <p:nvCxnSpPr>
          <p:cNvPr id="30" name="Conexão reta 9">
            <a:extLst>
              <a:ext uri="{FF2B5EF4-FFF2-40B4-BE49-F238E27FC236}">
                <a16:creationId xmlns:a16="http://schemas.microsoft.com/office/drawing/2014/main" id="{EF9091A7-3528-7AD1-C858-3500D1E73199}"/>
              </a:ext>
            </a:extLst>
          </p:cNvPr>
          <p:cNvCxnSpPr/>
          <p:nvPr/>
        </p:nvCxnSpPr>
        <p:spPr>
          <a:xfrm flipH="1">
            <a:off x="15837" y="813944"/>
            <a:ext cx="4631536" cy="0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  <p:cxnSp>
        <p:nvCxnSpPr>
          <p:cNvPr id="31" name="Conexão reta 9">
            <a:extLst>
              <a:ext uri="{FF2B5EF4-FFF2-40B4-BE49-F238E27FC236}">
                <a16:creationId xmlns:a16="http://schemas.microsoft.com/office/drawing/2014/main" id="{1FCFEF98-0CA7-D91E-33D4-DD24E1D90C7B}"/>
              </a:ext>
            </a:extLst>
          </p:cNvPr>
          <p:cNvCxnSpPr/>
          <p:nvPr/>
        </p:nvCxnSpPr>
        <p:spPr>
          <a:xfrm flipH="1">
            <a:off x="7541706" y="813944"/>
            <a:ext cx="4631536" cy="0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F01D12E-12CB-ED8A-9B28-EB24A03D5741}"/>
              </a:ext>
            </a:extLst>
          </p:cNvPr>
          <p:cNvSpPr txBox="1"/>
          <p:nvPr/>
        </p:nvSpPr>
        <p:spPr>
          <a:xfrm>
            <a:off x="280373" y="3956608"/>
            <a:ext cx="5762759" cy="12003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Benefícios alcançados:</a:t>
            </a:r>
          </a:p>
          <a:p>
            <a:pPr marL="742950" marR="0" lvl="1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Conforto no dia a dia</a:t>
            </a:r>
          </a:p>
          <a:p>
            <a:pPr marL="742950" marR="0" lvl="1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Eficiência energética</a:t>
            </a:r>
          </a:p>
          <a:p>
            <a:pPr marL="742950" marR="0" lvl="1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Segurança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53343730-39CF-8189-5B52-10852EFFC70F}"/>
              </a:ext>
            </a:extLst>
          </p:cNvPr>
          <p:cNvSpPr txBox="1"/>
          <p:nvPr/>
        </p:nvSpPr>
        <p:spPr>
          <a:xfrm>
            <a:off x="285466" y="2678853"/>
            <a:ext cx="7088840" cy="12003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 dirty="0">
                <a:solidFill>
                  <a:srgbClr val="FFFFFF"/>
                </a:solidFill>
                <a:uFillTx/>
                <a:latin typeface="Aptos"/>
              </a:rPr>
              <a:t>Destaques do sistema:</a:t>
            </a:r>
          </a:p>
          <a:p>
            <a:pPr marL="742950" marR="0" lvl="1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 dirty="0">
                <a:solidFill>
                  <a:srgbClr val="FFFFFF"/>
                </a:solidFill>
                <a:uFillTx/>
                <a:latin typeface="Aptos"/>
              </a:rPr>
              <a:t>Funcionamento </a:t>
            </a:r>
            <a:r>
              <a:rPr lang="pt-PT" sz="1800" b="1" i="0" u="none" strike="noStrike" kern="1200" cap="none" spc="0" baseline="0" dirty="0">
                <a:solidFill>
                  <a:srgbClr val="FFFFFF"/>
                </a:solidFill>
                <a:uFillTx/>
                <a:latin typeface="Aptos"/>
              </a:rPr>
              <a:t>local</a:t>
            </a:r>
            <a:r>
              <a:rPr lang="pt-PT" sz="1800" b="0" i="0" u="none" strike="noStrike" kern="1200" cap="none" spc="0" baseline="0" dirty="0">
                <a:solidFill>
                  <a:srgbClr val="FFFFFF"/>
                </a:solidFill>
                <a:uFillTx/>
                <a:latin typeface="Aptos"/>
              </a:rPr>
              <a:t>, sem dependência da cloud</a:t>
            </a:r>
          </a:p>
          <a:p>
            <a:pPr marL="742950" lvl="1" indent="-285750"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dirty="0">
                <a:solidFill>
                  <a:srgbClr val="FFFFFF"/>
                </a:solidFill>
              </a:rPr>
              <a:t>Alta compatibilidade com diversos dispositivos</a:t>
            </a:r>
          </a:p>
          <a:p>
            <a:pPr marL="742950" marR="0" lvl="1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 dirty="0">
                <a:solidFill>
                  <a:srgbClr val="FFFFFF"/>
                </a:solidFill>
                <a:uFillTx/>
                <a:latin typeface="Aptos"/>
              </a:rPr>
              <a:t>Facilidade de criação de automações usando YAML</a:t>
            </a:r>
          </a:p>
        </p:txBody>
      </p:sp>
      <p:grpSp>
        <p:nvGrpSpPr>
          <p:cNvPr id="34" name="Agrupar 36">
            <a:extLst>
              <a:ext uri="{FF2B5EF4-FFF2-40B4-BE49-F238E27FC236}">
                <a16:creationId xmlns:a16="http://schemas.microsoft.com/office/drawing/2014/main" id="{ED102A1F-26E0-15C3-ADC1-2AF731FE51FB}"/>
              </a:ext>
            </a:extLst>
          </p:cNvPr>
          <p:cNvGrpSpPr/>
          <p:nvPr/>
        </p:nvGrpSpPr>
        <p:grpSpPr>
          <a:xfrm>
            <a:off x="6361663" y="3650394"/>
            <a:ext cx="5087209" cy="2464125"/>
            <a:chOff x="6361663" y="3650394"/>
            <a:chExt cx="5087209" cy="2464125"/>
          </a:xfrm>
        </p:grpSpPr>
        <p:pic>
          <p:nvPicPr>
            <p:cNvPr id="35" name="Picture 2" descr="What is a smart home? – SwitchBot Blog">
              <a:extLst>
                <a:ext uri="{FF2B5EF4-FFF2-40B4-BE49-F238E27FC236}">
                  <a16:creationId xmlns:a16="http://schemas.microsoft.com/office/drawing/2014/main" id="{DB06FE10-5933-1A87-EC10-107AF2F0F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6361663" y="3650394"/>
              <a:ext cx="5049115" cy="2244056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36" name="CaixaDeTexto 33">
              <a:extLst>
                <a:ext uri="{FF2B5EF4-FFF2-40B4-BE49-F238E27FC236}">
                  <a16:creationId xmlns:a16="http://schemas.microsoft.com/office/drawing/2014/main" id="{846656B9-C197-7D00-A87E-24BCCF91C323}"/>
                </a:ext>
              </a:extLst>
            </p:cNvPr>
            <p:cNvSpPr txBox="1"/>
            <p:nvPr/>
          </p:nvSpPr>
          <p:spPr>
            <a:xfrm>
              <a:off x="9718252" y="5868299"/>
              <a:ext cx="1730620" cy="24622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pt-PT" sz="1000" b="0" i="0" u="none" strike="noStrike" kern="1200" cap="none" spc="0" baseline="0">
                  <a:solidFill>
                    <a:srgbClr val="FFFFFF"/>
                  </a:solidFill>
                  <a:uFillTx/>
                  <a:latin typeface="Aptos"/>
                </a:rPr>
                <a:t>Fonte: blog.switch-bot.com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DA9E9124-4581-AC0C-3C59-79747D7810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693EC9F7-18E6-718A-5375-C765A0415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DF0508BD-35CF-8D41-7F56-FE26B2F01569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19BDF3C8-989C-A516-B714-1B59EDF4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B40CC4C7-9233-1C9E-4BB5-26A972128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5A5FFBE6-B798-6708-40B9-70B6AFD61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B218F953-8C1C-D122-E3D1-9AF9DBF4A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89897ADE-B0CF-03B8-1813-D6F3942115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A949500E-AD14-3BEA-7FC1-A04E76777D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7FC246BA-EB36-8F35-2B2D-C941780DF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08A36E5A-C127-7B6F-C051-F1A23D30FC4B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14263E05-DFA1-6F3C-4377-DAA3D8EC8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3D53C7B9-6089-B54D-7B29-95B39A5819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4EB78B66-AA88-5558-4AD0-F707EB0FC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0DB20763-44AD-A019-150A-2E14457CD7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853B4B8A-93FB-7559-CF95-4605874DC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1AB16231-EDBA-4122-0B05-F81623597F35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D0D51943-AE96-646A-B42D-04FA91352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AC295CC7-8EF7-6E28-B10B-883E728DA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4F74A6AC-F055-70FD-7FE9-B5ACE77B7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E67555D5-03AC-5259-B506-DDC19D35B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D80D525D-02B5-082D-3546-A8040B374526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8A4C25AB-4C4D-E88D-3449-88AE00021F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C890375D-3C83-A46F-2B9D-32FC9B3D6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39A44CD8-A186-6006-C512-BA1034695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194F05B9-B5E8-C5E8-51ED-749F353FB7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11">
            <a:extLst>
              <a:ext uri="{FF2B5EF4-FFF2-40B4-BE49-F238E27FC236}">
                <a16:creationId xmlns:a16="http://schemas.microsoft.com/office/drawing/2014/main" id="{32B7F0BF-13DE-99A6-36EC-AC97CFC76235}"/>
              </a:ext>
            </a:extLst>
          </p:cNvPr>
          <p:cNvSpPr txBox="1"/>
          <p:nvPr/>
        </p:nvSpPr>
        <p:spPr>
          <a:xfrm>
            <a:off x="655771" y="698098"/>
            <a:ext cx="3243276" cy="5375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 pitchFamily="34"/>
                <a:ea typeface="Aptos" pitchFamily="34"/>
                <a:cs typeface="Times New Roman" pitchFamily="18"/>
              </a:rPr>
              <a:t>Motivação</a:t>
            </a:r>
            <a:endParaRPr lang="pt-PT" sz="1000" b="0" i="0" u="none" strike="noStrike" kern="1200" cap="none" spc="0" baseline="0">
              <a:solidFill>
                <a:srgbClr val="FFFFFF"/>
              </a:solidFill>
              <a:uFillTx/>
              <a:latin typeface="Aptos" pitchFamily="34"/>
              <a:ea typeface="Aptos" pitchFamily="34"/>
              <a:cs typeface="Times New Roman" pitchFamily="18"/>
            </a:endParaRPr>
          </a:p>
        </p:txBody>
      </p:sp>
      <p:sp>
        <p:nvSpPr>
          <p:cNvPr id="29" name="CaixaDeTexto 21">
            <a:extLst>
              <a:ext uri="{FF2B5EF4-FFF2-40B4-BE49-F238E27FC236}">
                <a16:creationId xmlns:a16="http://schemas.microsoft.com/office/drawing/2014/main" id="{E15B09B1-A866-91BC-75C0-192D8B3B885A}"/>
              </a:ext>
            </a:extLst>
          </p:cNvPr>
          <p:cNvSpPr txBox="1"/>
          <p:nvPr/>
        </p:nvSpPr>
        <p:spPr>
          <a:xfrm>
            <a:off x="565894" y="1241718"/>
            <a:ext cx="6095993" cy="175432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Interesse pessoal por automação residencial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PT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A domótica está cada vez mais presente no dia a dia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PT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Vontade  de aprender mais sobre IoT e automação residencial</a:t>
            </a:r>
          </a:p>
        </p:txBody>
      </p:sp>
      <p:sp>
        <p:nvSpPr>
          <p:cNvPr id="30" name="CaixaDeTexto 27">
            <a:extLst>
              <a:ext uri="{FF2B5EF4-FFF2-40B4-BE49-F238E27FC236}">
                <a16:creationId xmlns:a16="http://schemas.microsoft.com/office/drawing/2014/main" id="{17C3B1D9-C192-89F9-9FCB-E32E4B419DE8}"/>
              </a:ext>
            </a:extLst>
          </p:cNvPr>
          <p:cNvSpPr txBox="1"/>
          <p:nvPr/>
        </p:nvSpPr>
        <p:spPr>
          <a:xfrm>
            <a:off x="604875" y="3415421"/>
            <a:ext cx="4114937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Domótica</a:t>
            </a:r>
            <a:endParaRPr lang="pt-PT" sz="1800" b="1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1" name="CaixaDeTexto 42">
            <a:extLst>
              <a:ext uri="{FF2B5EF4-FFF2-40B4-BE49-F238E27FC236}">
                <a16:creationId xmlns:a16="http://schemas.microsoft.com/office/drawing/2014/main" id="{86F9A6A1-3FCF-D24E-4A34-094D10562A6F}"/>
              </a:ext>
            </a:extLst>
          </p:cNvPr>
          <p:cNvSpPr txBox="1"/>
          <p:nvPr/>
        </p:nvSpPr>
        <p:spPr>
          <a:xfrm>
            <a:off x="666561" y="3953042"/>
            <a:ext cx="6196102" cy="12003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Conjunto de tecnologias e sistemas, que deverão funcionar de uma forma integrada, permitindo o controlo e gestão automática dos diferentes recursos habitacionais. </a:t>
            </a:r>
          </a:p>
        </p:txBody>
      </p:sp>
      <p:grpSp>
        <p:nvGrpSpPr>
          <p:cNvPr id="32" name="Agrupar 57">
            <a:extLst>
              <a:ext uri="{FF2B5EF4-FFF2-40B4-BE49-F238E27FC236}">
                <a16:creationId xmlns:a16="http://schemas.microsoft.com/office/drawing/2014/main" id="{DD896B9E-051A-710A-EA37-AF7A52CCEBA7}"/>
              </a:ext>
            </a:extLst>
          </p:cNvPr>
          <p:cNvGrpSpPr/>
          <p:nvPr/>
        </p:nvGrpSpPr>
        <p:grpSpPr>
          <a:xfrm>
            <a:off x="6229104" y="2748751"/>
            <a:ext cx="5712346" cy="3726710"/>
            <a:chOff x="6229104" y="2748751"/>
            <a:chExt cx="5712346" cy="3726710"/>
          </a:xfrm>
        </p:grpSpPr>
        <p:sp>
          <p:nvSpPr>
            <p:cNvPr id="33" name="Oval 46">
              <a:extLst>
                <a:ext uri="{FF2B5EF4-FFF2-40B4-BE49-F238E27FC236}">
                  <a16:creationId xmlns:a16="http://schemas.microsoft.com/office/drawing/2014/main" id="{26F07831-E188-5C9D-2FF3-C1B937A4DBE0}"/>
                </a:ext>
              </a:extLst>
            </p:cNvPr>
            <p:cNvSpPr/>
            <p:nvPr/>
          </p:nvSpPr>
          <p:spPr>
            <a:xfrm rot="20850725">
              <a:off x="6229104" y="4583785"/>
              <a:ext cx="3668362" cy="1891189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FFFF00">
                <a:alpha val="50000"/>
              </a:srgbClr>
            </a:solidFill>
            <a:ln w="19046" cap="flat">
              <a:solidFill>
                <a:srgbClr val="042433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34" name="Oval 50">
              <a:extLst>
                <a:ext uri="{FF2B5EF4-FFF2-40B4-BE49-F238E27FC236}">
                  <a16:creationId xmlns:a16="http://schemas.microsoft.com/office/drawing/2014/main" id="{C0418AB9-173C-29B4-0B9D-0548507BA94A}"/>
                </a:ext>
              </a:extLst>
            </p:cNvPr>
            <p:cNvSpPr/>
            <p:nvPr/>
          </p:nvSpPr>
          <p:spPr>
            <a:xfrm rot="766996">
              <a:off x="8109822" y="4584272"/>
              <a:ext cx="3668362" cy="1891189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00B050">
                <a:alpha val="50000"/>
              </a:srgbClr>
            </a:solidFill>
            <a:ln w="19046" cap="flat">
              <a:solidFill>
                <a:srgbClr val="042433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35" name="Oval 51">
              <a:extLst>
                <a:ext uri="{FF2B5EF4-FFF2-40B4-BE49-F238E27FC236}">
                  <a16:creationId xmlns:a16="http://schemas.microsoft.com/office/drawing/2014/main" id="{01FD14C1-845D-2792-3AB8-F18D46CE69BB}"/>
                </a:ext>
              </a:extLst>
            </p:cNvPr>
            <p:cNvSpPr/>
            <p:nvPr/>
          </p:nvSpPr>
          <p:spPr>
            <a:xfrm rot="5400013">
              <a:off x="7290054" y="3459212"/>
              <a:ext cx="3438528" cy="201760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4E95D9">
                <a:alpha val="50000"/>
              </a:srgbClr>
            </a:solidFill>
            <a:ln w="19046" cap="flat">
              <a:solidFill>
                <a:srgbClr val="042433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36" name="CaixaDeTexto 52">
              <a:extLst>
                <a:ext uri="{FF2B5EF4-FFF2-40B4-BE49-F238E27FC236}">
                  <a16:creationId xmlns:a16="http://schemas.microsoft.com/office/drawing/2014/main" id="{E6CA2703-BF40-BB5F-8B0B-330FE78B3A85}"/>
                </a:ext>
              </a:extLst>
            </p:cNvPr>
            <p:cNvSpPr txBox="1"/>
            <p:nvPr/>
          </p:nvSpPr>
          <p:spPr>
            <a:xfrm>
              <a:off x="6556577" y="5452045"/>
              <a:ext cx="1982254" cy="4997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pt-PT" sz="2800" b="0" i="0" u="none" strike="noStrike" kern="1200" cap="none" spc="0" baseline="0">
                  <a:solidFill>
                    <a:srgbClr val="FFFFFF"/>
                  </a:solidFill>
                  <a:uFillTx/>
                  <a:latin typeface="Aptos"/>
                </a:rPr>
                <a:t>Conforto</a:t>
              </a:r>
            </a:p>
          </p:txBody>
        </p:sp>
        <p:sp>
          <p:nvSpPr>
            <p:cNvPr id="37" name="CaixaDeTexto 54">
              <a:extLst>
                <a:ext uri="{FF2B5EF4-FFF2-40B4-BE49-F238E27FC236}">
                  <a16:creationId xmlns:a16="http://schemas.microsoft.com/office/drawing/2014/main" id="{C66DFB20-F381-9B20-A58E-4D2981AD5DF0}"/>
                </a:ext>
              </a:extLst>
            </p:cNvPr>
            <p:cNvSpPr txBox="1"/>
            <p:nvPr/>
          </p:nvSpPr>
          <p:spPr>
            <a:xfrm>
              <a:off x="9829891" y="5200640"/>
              <a:ext cx="2111559" cy="91130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pt-PT" sz="2800" b="0" i="0" u="none" strike="noStrike" kern="1200" cap="none" spc="0" baseline="0">
                  <a:solidFill>
                    <a:srgbClr val="FFFFFF"/>
                  </a:solidFill>
                  <a:uFillTx/>
                  <a:latin typeface="Aptos"/>
                </a:rPr>
                <a:t>Eficiência Energética</a:t>
              </a:r>
            </a:p>
          </p:txBody>
        </p:sp>
        <p:sp>
          <p:nvSpPr>
            <p:cNvPr id="38" name="CaixaDeTexto 45">
              <a:extLst>
                <a:ext uri="{FF2B5EF4-FFF2-40B4-BE49-F238E27FC236}">
                  <a16:creationId xmlns:a16="http://schemas.microsoft.com/office/drawing/2014/main" id="{46F8EBA0-4F0C-03CC-2AE7-4B969C5B690D}"/>
                </a:ext>
              </a:extLst>
            </p:cNvPr>
            <p:cNvSpPr txBox="1"/>
            <p:nvPr/>
          </p:nvSpPr>
          <p:spPr>
            <a:xfrm>
              <a:off x="8123547" y="3594680"/>
              <a:ext cx="1973330" cy="4997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pt-PT" sz="2800" b="0" i="0" u="none" strike="noStrike" kern="1200" cap="none" spc="0" baseline="0">
                  <a:solidFill>
                    <a:srgbClr val="FFFFFF"/>
                  </a:solidFill>
                  <a:uFillTx/>
                  <a:latin typeface="Aptos"/>
                </a:rPr>
                <a:t>Segurança</a:t>
              </a:r>
              <a:endPara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39" name="CaixaDeTexto 56">
              <a:extLst>
                <a:ext uri="{FF2B5EF4-FFF2-40B4-BE49-F238E27FC236}">
                  <a16:creationId xmlns:a16="http://schemas.microsoft.com/office/drawing/2014/main" id="{AD5F26DC-5EBB-DC62-3173-D95E597DE237}"/>
                </a:ext>
              </a:extLst>
            </p:cNvPr>
            <p:cNvSpPr txBox="1"/>
            <p:nvPr/>
          </p:nvSpPr>
          <p:spPr>
            <a:xfrm>
              <a:off x="8434279" y="5193197"/>
              <a:ext cx="1354070" cy="35276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pt-PT" sz="1800" b="1" i="0" u="none" strike="noStrike" kern="1200" cap="none" spc="0" baseline="0">
                  <a:solidFill>
                    <a:srgbClr val="FFFFFF"/>
                  </a:solidFill>
                  <a:uFillTx/>
                  <a:latin typeface="Aptos"/>
                </a:rPr>
                <a:t>Domótica</a:t>
              </a:r>
              <a:endParaRPr lang="pt-PT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</p:grpSp>
      <p:cxnSp>
        <p:nvCxnSpPr>
          <p:cNvPr id="40" name="Conexão reta 60">
            <a:extLst>
              <a:ext uri="{FF2B5EF4-FFF2-40B4-BE49-F238E27FC236}">
                <a16:creationId xmlns:a16="http://schemas.microsoft.com/office/drawing/2014/main" id="{0CF7EEDB-260F-29C9-EDBC-0C81A4EFC11E}"/>
              </a:ext>
            </a:extLst>
          </p:cNvPr>
          <p:cNvCxnSpPr/>
          <p:nvPr/>
        </p:nvCxnSpPr>
        <p:spPr>
          <a:xfrm flipH="1">
            <a:off x="0" y="969392"/>
            <a:ext cx="565894" cy="0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  <p:cxnSp>
        <p:nvCxnSpPr>
          <p:cNvPr id="41" name="Conexão reta 63">
            <a:extLst>
              <a:ext uri="{FF2B5EF4-FFF2-40B4-BE49-F238E27FC236}">
                <a16:creationId xmlns:a16="http://schemas.microsoft.com/office/drawing/2014/main" id="{2C261F69-E153-DFB9-4DBE-ACF39DDAFDCC}"/>
              </a:ext>
            </a:extLst>
          </p:cNvPr>
          <p:cNvCxnSpPr/>
          <p:nvPr/>
        </p:nvCxnSpPr>
        <p:spPr>
          <a:xfrm flipH="1">
            <a:off x="2578598" y="969392"/>
            <a:ext cx="9610354" cy="0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  <p:cxnSp>
        <p:nvCxnSpPr>
          <p:cNvPr id="42" name="Conexão reta 65">
            <a:extLst>
              <a:ext uri="{FF2B5EF4-FFF2-40B4-BE49-F238E27FC236}">
                <a16:creationId xmlns:a16="http://schemas.microsoft.com/office/drawing/2014/main" id="{75579554-1B8B-731A-D9D7-9AA58DA828F8}"/>
              </a:ext>
            </a:extLst>
          </p:cNvPr>
          <p:cNvCxnSpPr/>
          <p:nvPr/>
        </p:nvCxnSpPr>
        <p:spPr>
          <a:xfrm flipH="1">
            <a:off x="2468" y="3695648"/>
            <a:ext cx="565895" cy="0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  <p:cxnSp>
        <p:nvCxnSpPr>
          <p:cNvPr id="43" name="Conexão reta 66">
            <a:extLst>
              <a:ext uri="{FF2B5EF4-FFF2-40B4-BE49-F238E27FC236}">
                <a16:creationId xmlns:a16="http://schemas.microsoft.com/office/drawing/2014/main" id="{4BD68618-24AF-3DBD-C5E7-EF178B91E687}"/>
              </a:ext>
            </a:extLst>
          </p:cNvPr>
          <p:cNvCxnSpPr/>
          <p:nvPr/>
        </p:nvCxnSpPr>
        <p:spPr>
          <a:xfrm flipH="1">
            <a:off x="2468596" y="3689430"/>
            <a:ext cx="4087981" cy="6218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7B3CB364-E41A-4B31-FD41-3F5EF5577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7834A7B4-16F9-9747-CAFD-9125F891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83C7CFFE-B64B-E76D-90D2-0AB1349C8764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FA3DD6F9-D4D4-CFCC-EA45-ECB77D0169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D49B7B5E-5B99-9962-9E82-790D122F9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D722F376-DC39-1392-3CCF-2954085BE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D6F280AE-EA01-1FC4-C8F8-0B5919AC4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E79CEA26-7061-4376-2C4D-B5B0CD5949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B305173A-4AB6-FFCA-DDF7-FF78E600B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B4DD6AB2-71E7-09A0-3CC8-C065E93D1D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7BB807AD-9604-906C-9F44-8331A3D838D1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735DAD71-3B5E-19ED-F407-D4C8E1E26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D447EE0C-B953-FC19-C7D4-101CE75A9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B8E0E30E-3D94-ADE2-00E1-445F1E6848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0EF96247-75F7-DCBA-2F68-B40B9E45D2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129E7987-9702-5954-41D3-BCCF14445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64D00AE0-5694-F856-913C-7F974DAE3769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1392AC09-9AB7-D667-E54A-1754ED05D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DFB5D246-131E-2617-CF55-64935BF72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5CE1E8B8-C216-0CC2-96BA-E1209CB5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8DB6E679-B62F-C645-CE19-DDAB0DD50B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AE0DBF8A-0086-5E2F-3FBA-A738D79360D8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8E79BB49-7D3B-FD13-F589-F232DCDF2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34B174B9-DFCA-6C09-5A10-D914FDB71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AC9A4B4A-A755-9D10-16A8-065CC9499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90D5FB88-DD3F-3DC9-8AD6-1ECB5BF78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D1774C36-8748-EE78-A83F-BBF7A500301F}"/>
              </a:ext>
            </a:extLst>
          </p:cNvPr>
          <p:cNvSpPr txBox="1"/>
          <p:nvPr/>
        </p:nvSpPr>
        <p:spPr>
          <a:xfrm>
            <a:off x="97118" y="1339970"/>
            <a:ext cx="2084740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4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Vantagens</a:t>
            </a:r>
            <a:endParaRPr lang="pt-PT" sz="2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29" name="CaixaDeTexto 3">
            <a:extLst>
              <a:ext uri="{FF2B5EF4-FFF2-40B4-BE49-F238E27FC236}">
                <a16:creationId xmlns:a16="http://schemas.microsoft.com/office/drawing/2014/main" id="{A42C809B-0764-B302-96A7-367F8A6CD9E6}"/>
              </a:ext>
            </a:extLst>
          </p:cNvPr>
          <p:cNvSpPr txBox="1"/>
          <p:nvPr/>
        </p:nvSpPr>
        <p:spPr>
          <a:xfrm>
            <a:off x="6175665" y="1344488"/>
            <a:ext cx="3087389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4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Desvantagens</a:t>
            </a:r>
            <a:endParaRPr lang="pt-PT" sz="16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0" name="CaixaDeTexto 4">
            <a:extLst>
              <a:ext uri="{FF2B5EF4-FFF2-40B4-BE49-F238E27FC236}">
                <a16:creationId xmlns:a16="http://schemas.microsoft.com/office/drawing/2014/main" id="{9DC283BF-4899-5D0C-B6D6-31D9D09763B5}"/>
              </a:ext>
            </a:extLst>
          </p:cNvPr>
          <p:cNvSpPr txBox="1"/>
          <p:nvPr/>
        </p:nvSpPr>
        <p:spPr>
          <a:xfrm>
            <a:off x="115406" y="1972214"/>
            <a:ext cx="5743126" cy="23083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1" i="0" u="sng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Redução de custos energéticos: </a:t>
            </a: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otimização do uso de luz, climatização e eletrodomésticos.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PT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1" i="0" u="sng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Maior conforto: </a:t>
            </a: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automações tornam o dia a dia mais prático (ex: luzes automáticas, controlo por voz).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PT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1" i="0" u="sng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Segurança: </a:t>
            </a: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monitorização em tempo real, alarmes inteligentes, deteção de intrusos ou falhas.</a:t>
            </a:r>
          </a:p>
        </p:txBody>
      </p:sp>
      <p:sp>
        <p:nvSpPr>
          <p:cNvPr id="31" name="CaixaDeTexto 5">
            <a:extLst>
              <a:ext uri="{FF2B5EF4-FFF2-40B4-BE49-F238E27FC236}">
                <a16:creationId xmlns:a16="http://schemas.microsoft.com/office/drawing/2014/main" id="{3F98BEB7-8955-E28E-A980-E98F673FDC50}"/>
              </a:ext>
            </a:extLst>
          </p:cNvPr>
          <p:cNvSpPr txBox="1"/>
          <p:nvPr/>
        </p:nvSpPr>
        <p:spPr>
          <a:xfrm>
            <a:off x="6214820" y="1976695"/>
            <a:ext cx="5743117" cy="23083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1" i="0" u="sng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Custo inicial elevado: </a:t>
            </a: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investimento significativo, que varia conforme a dimensão e funcionalidades.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PT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1" i="0" u="sng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Complexidade de instalação: </a:t>
            </a: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pode exigir mão de obra especializada e manutenção técnica.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 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1" i="0" u="sng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Dependência da tecnologia: </a:t>
            </a: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falhas no sistema, energia ou internet podem afetar o funcionamento.</a:t>
            </a:r>
          </a:p>
        </p:txBody>
      </p:sp>
      <p:cxnSp>
        <p:nvCxnSpPr>
          <p:cNvPr id="32" name="Conexão reta 25">
            <a:extLst>
              <a:ext uri="{FF2B5EF4-FFF2-40B4-BE49-F238E27FC236}">
                <a16:creationId xmlns:a16="http://schemas.microsoft.com/office/drawing/2014/main" id="{B4AEEA70-A9A9-17EF-C0D1-4A572FB14029}"/>
              </a:ext>
            </a:extLst>
          </p:cNvPr>
          <p:cNvCxnSpPr/>
          <p:nvPr/>
        </p:nvCxnSpPr>
        <p:spPr>
          <a:xfrm>
            <a:off x="6086877" y="1204877"/>
            <a:ext cx="0" cy="3084609"/>
          </a:xfrm>
          <a:prstGeom prst="straightConnector1">
            <a:avLst/>
          </a:prstGeom>
          <a:noFill/>
          <a:ln w="28575" cap="flat">
            <a:solidFill>
              <a:srgbClr val="FFC000"/>
            </a:solidFill>
            <a:prstDash val="solid"/>
            <a:miter/>
          </a:ln>
        </p:spPr>
      </p:cxnSp>
      <p:cxnSp>
        <p:nvCxnSpPr>
          <p:cNvPr id="33" name="Conexão reta 26">
            <a:extLst>
              <a:ext uri="{FF2B5EF4-FFF2-40B4-BE49-F238E27FC236}">
                <a16:creationId xmlns:a16="http://schemas.microsoft.com/office/drawing/2014/main" id="{24E9BAE5-F136-4B46-892A-85E7325838EE}"/>
              </a:ext>
            </a:extLst>
          </p:cNvPr>
          <p:cNvCxnSpPr/>
          <p:nvPr/>
        </p:nvCxnSpPr>
        <p:spPr>
          <a:xfrm flipH="1">
            <a:off x="18" y="4280544"/>
            <a:ext cx="6094476" cy="0"/>
          </a:xfrm>
          <a:prstGeom prst="straightConnector1">
            <a:avLst/>
          </a:prstGeom>
          <a:noFill/>
          <a:ln w="28575" cap="flat">
            <a:solidFill>
              <a:srgbClr val="FFC000"/>
            </a:solidFill>
            <a:prstDash val="solid"/>
            <a:miter/>
          </a:ln>
        </p:spPr>
      </p:cxnSp>
      <p:cxnSp>
        <p:nvCxnSpPr>
          <p:cNvPr id="34" name="Conexão reta 49">
            <a:extLst>
              <a:ext uri="{FF2B5EF4-FFF2-40B4-BE49-F238E27FC236}">
                <a16:creationId xmlns:a16="http://schemas.microsoft.com/office/drawing/2014/main" id="{CC4BBF1E-FB80-262B-4042-9F014FA33F7C}"/>
              </a:ext>
            </a:extLst>
          </p:cNvPr>
          <p:cNvCxnSpPr/>
          <p:nvPr/>
        </p:nvCxnSpPr>
        <p:spPr>
          <a:xfrm flipH="1">
            <a:off x="6080778" y="1200972"/>
            <a:ext cx="6094476" cy="0"/>
          </a:xfrm>
          <a:prstGeom prst="straightConnector1">
            <a:avLst/>
          </a:prstGeom>
          <a:noFill/>
          <a:ln w="28575" cap="flat">
            <a:solidFill>
              <a:srgbClr val="FFC000"/>
            </a:solidFill>
            <a:prstDash val="solid"/>
            <a:miter/>
          </a:ln>
        </p:spPr>
      </p:cxnSp>
      <p:sp>
        <p:nvSpPr>
          <p:cNvPr id="35" name="CaixaDeTexto 56">
            <a:extLst>
              <a:ext uri="{FF2B5EF4-FFF2-40B4-BE49-F238E27FC236}">
                <a16:creationId xmlns:a16="http://schemas.microsoft.com/office/drawing/2014/main" id="{8F41AB24-4ED8-F336-AFF2-629199F54049}"/>
              </a:ext>
            </a:extLst>
          </p:cNvPr>
          <p:cNvSpPr txBox="1"/>
          <p:nvPr/>
        </p:nvSpPr>
        <p:spPr>
          <a:xfrm>
            <a:off x="131015" y="4621706"/>
            <a:ext cx="5875852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4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Plataformas de Domótica Populares</a:t>
            </a:r>
          </a:p>
        </p:txBody>
      </p:sp>
      <p:sp>
        <p:nvSpPr>
          <p:cNvPr id="36" name="CaixaDeTexto 57">
            <a:extLst>
              <a:ext uri="{FF2B5EF4-FFF2-40B4-BE49-F238E27FC236}">
                <a16:creationId xmlns:a16="http://schemas.microsoft.com/office/drawing/2014/main" id="{10C809A4-C234-0B15-D6CE-B3F6C82A303F}"/>
              </a:ext>
            </a:extLst>
          </p:cNvPr>
          <p:cNvSpPr txBox="1"/>
          <p:nvPr/>
        </p:nvSpPr>
        <p:spPr>
          <a:xfrm>
            <a:off x="311225" y="5224360"/>
            <a:ext cx="3066604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Google Nest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Apple HomeKit 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Amazon Alexa</a:t>
            </a:r>
          </a:p>
        </p:txBody>
      </p:sp>
      <p:sp>
        <p:nvSpPr>
          <p:cNvPr id="37" name="CaixaDeTexto 58">
            <a:extLst>
              <a:ext uri="{FF2B5EF4-FFF2-40B4-BE49-F238E27FC236}">
                <a16:creationId xmlns:a16="http://schemas.microsoft.com/office/drawing/2014/main" id="{A34682A5-CBA7-8D96-E790-E136B9E607F3}"/>
              </a:ext>
            </a:extLst>
          </p:cNvPr>
          <p:cNvSpPr txBox="1"/>
          <p:nvPr/>
        </p:nvSpPr>
        <p:spPr>
          <a:xfrm>
            <a:off x="4816867" y="552334"/>
            <a:ext cx="2841424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Domótica</a:t>
            </a:r>
            <a:endParaRPr lang="pt-PT" sz="1800" b="1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cxnSp>
        <p:nvCxnSpPr>
          <p:cNvPr id="38" name="Conexão reta 64">
            <a:extLst>
              <a:ext uri="{FF2B5EF4-FFF2-40B4-BE49-F238E27FC236}">
                <a16:creationId xmlns:a16="http://schemas.microsoft.com/office/drawing/2014/main" id="{3C3B34B9-D734-971B-B4D7-C1847CC78122}"/>
              </a:ext>
            </a:extLst>
          </p:cNvPr>
          <p:cNvCxnSpPr/>
          <p:nvPr/>
        </p:nvCxnSpPr>
        <p:spPr>
          <a:xfrm flipH="1">
            <a:off x="15837" y="813944"/>
            <a:ext cx="5251107" cy="0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  <p:cxnSp>
        <p:nvCxnSpPr>
          <p:cNvPr id="39" name="Conexão reta 65">
            <a:extLst>
              <a:ext uri="{FF2B5EF4-FFF2-40B4-BE49-F238E27FC236}">
                <a16:creationId xmlns:a16="http://schemas.microsoft.com/office/drawing/2014/main" id="{7E77AD0B-2612-6D12-9938-935D57FB3580}"/>
              </a:ext>
            </a:extLst>
          </p:cNvPr>
          <p:cNvCxnSpPr/>
          <p:nvPr/>
        </p:nvCxnSpPr>
        <p:spPr>
          <a:xfrm flipH="1">
            <a:off x="7214616" y="813944"/>
            <a:ext cx="4971291" cy="0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B6F6AEEE-6131-734C-5D18-B54F73D95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C313EE25-FF94-D94F-FA7F-3AA95A482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44381CC7-0063-88BE-4AE9-83AAB7AFCE63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1F46EB11-B757-7433-BB20-CB56492DFE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B8A7B224-E277-3FF1-CBD3-CF56D0A86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0F27BC9A-9CFF-4B85-9E00-B2AD8897F1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B0C724BB-3391-3C2F-E55B-8C628B248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5ECB28D1-D3D7-1E44-8B7D-B4BA68EF0A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9B073FA5-863A-FB0B-16CC-EC13A4CED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DE309590-6CAD-1D79-3DB6-BBACF83E7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86E9BB34-D4E1-CA59-5FC6-F4ABBCFA9E1C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30471A88-3A35-0A12-6FBE-9AF4366D8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F71299C9-9116-26F0-B28B-F45B360D39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8A9285DB-1C9D-C52C-07EC-C1A225B0C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E643822B-D7E4-EAC6-DDCD-E4BD82CA1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03240AC3-31BF-95D3-1323-82A09ED08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D300E51B-DF41-A7AE-F089-843A1ACEFA3D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8947E45F-9723-9E28-3B79-3245F16313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58F26D44-CD50-70A2-54CF-7EF3FC609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08D1F292-3904-37EA-C5BF-422193644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76EF76BE-31EC-BED3-53A7-0A3BDF64E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42634236-4D2B-9346-23D6-3DF47C8117F9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1FCB3B3C-7DD4-71E6-F4B3-1678A7232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DF5F60C3-3863-0196-DF72-FB01B6A7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FBE8B8A5-5B4D-5ADA-DBA1-1EC3088D8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41CCF03D-2CA3-1D73-C4EC-D593E2ABA5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91F5D1A1-378A-2161-CD3F-BA7AFCB19CA6}"/>
              </a:ext>
            </a:extLst>
          </p:cNvPr>
          <p:cNvSpPr txBox="1"/>
          <p:nvPr/>
        </p:nvSpPr>
        <p:spPr>
          <a:xfrm>
            <a:off x="4782842" y="543985"/>
            <a:ext cx="2809969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Home Assistant</a:t>
            </a:r>
          </a:p>
        </p:txBody>
      </p:sp>
      <p:cxnSp>
        <p:nvCxnSpPr>
          <p:cNvPr id="29" name="Conexão reta 9">
            <a:extLst>
              <a:ext uri="{FF2B5EF4-FFF2-40B4-BE49-F238E27FC236}">
                <a16:creationId xmlns:a16="http://schemas.microsoft.com/office/drawing/2014/main" id="{151D49FB-7C41-64D8-F4CF-7B7E8C047284}"/>
              </a:ext>
            </a:extLst>
          </p:cNvPr>
          <p:cNvCxnSpPr/>
          <p:nvPr/>
        </p:nvCxnSpPr>
        <p:spPr>
          <a:xfrm flipH="1">
            <a:off x="15837" y="813944"/>
            <a:ext cx="4631536" cy="0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  <p:cxnSp>
        <p:nvCxnSpPr>
          <p:cNvPr id="30" name="Conexão reta 11">
            <a:extLst>
              <a:ext uri="{FF2B5EF4-FFF2-40B4-BE49-F238E27FC236}">
                <a16:creationId xmlns:a16="http://schemas.microsoft.com/office/drawing/2014/main" id="{3180625A-2C4F-BF72-211A-EFA44FC85A07}"/>
              </a:ext>
            </a:extLst>
          </p:cNvPr>
          <p:cNvCxnSpPr/>
          <p:nvPr/>
        </p:nvCxnSpPr>
        <p:spPr>
          <a:xfrm flipH="1">
            <a:off x="7541706" y="813944"/>
            <a:ext cx="4644201" cy="0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  <p:sp>
        <p:nvSpPr>
          <p:cNvPr id="31" name="CaixaDeTexto 24">
            <a:extLst>
              <a:ext uri="{FF2B5EF4-FFF2-40B4-BE49-F238E27FC236}">
                <a16:creationId xmlns:a16="http://schemas.microsoft.com/office/drawing/2014/main" id="{383CDA51-416F-DDCF-6EF4-226E8FC9FF49}"/>
              </a:ext>
            </a:extLst>
          </p:cNvPr>
          <p:cNvSpPr txBox="1"/>
          <p:nvPr/>
        </p:nvSpPr>
        <p:spPr>
          <a:xfrm>
            <a:off x="523338" y="1398227"/>
            <a:ext cx="6843863" cy="20313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Plataforma de automação residencial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Pode ser instalado num Raspberry Pi, VM, entre outros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Funciona localmente (sem depender da cloud)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Compatível com centenas de dispositivos e marcas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Interface personalizável (ex: Lovelace)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Possível criar automações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Open-source</a:t>
            </a:r>
          </a:p>
        </p:txBody>
      </p:sp>
      <p:sp>
        <p:nvSpPr>
          <p:cNvPr id="32" name="CaixaDeTexto 44">
            <a:extLst>
              <a:ext uri="{FF2B5EF4-FFF2-40B4-BE49-F238E27FC236}">
                <a16:creationId xmlns:a16="http://schemas.microsoft.com/office/drawing/2014/main" id="{7BBEFBB9-5F59-F2DB-DC4A-55263843ABBD}"/>
              </a:ext>
            </a:extLst>
          </p:cNvPr>
          <p:cNvSpPr txBox="1"/>
          <p:nvPr/>
        </p:nvSpPr>
        <p:spPr>
          <a:xfrm>
            <a:off x="523338" y="4396444"/>
            <a:ext cx="6358097" cy="12003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YAML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Linguagem de configuração utilizada no Home Assistant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Simples, baseada em texto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Usada para definir automações, sensores, scripts, etc.</a:t>
            </a:r>
          </a:p>
        </p:txBody>
      </p:sp>
      <p:pic>
        <p:nvPicPr>
          <p:cNvPr id="33" name="Imagem 34">
            <a:extLst>
              <a:ext uri="{FF2B5EF4-FFF2-40B4-BE49-F238E27FC236}">
                <a16:creationId xmlns:a16="http://schemas.microsoft.com/office/drawing/2014/main" id="{338B737B-2C41-EC78-D93B-8904AD06D6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97" t="2439" r="4019" b="9988"/>
          <a:stretch>
            <a:fillRect/>
          </a:stretch>
        </p:blipFill>
        <p:spPr>
          <a:xfrm>
            <a:off x="7287585" y="3799085"/>
            <a:ext cx="4188354" cy="227715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4" name="Agrupar 35">
            <a:extLst>
              <a:ext uri="{FF2B5EF4-FFF2-40B4-BE49-F238E27FC236}">
                <a16:creationId xmlns:a16="http://schemas.microsoft.com/office/drawing/2014/main" id="{6A827AEB-12CC-408F-A943-88A030B5C9A3}"/>
              </a:ext>
            </a:extLst>
          </p:cNvPr>
          <p:cNvGrpSpPr/>
          <p:nvPr/>
        </p:nvGrpSpPr>
        <p:grpSpPr>
          <a:xfrm>
            <a:off x="8421367" y="1206157"/>
            <a:ext cx="3572424" cy="2322265"/>
            <a:chOff x="8421367" y="1206157"/>
            <a:chExt cx="3572424" cy="2322265"/>
          </a:xfrm>
        </p:grpSpPr>
        <p:pic>
          <p:nvPicPr>
            <p:cNvPr id="35" name="Imagem 7" descr="Home Assistant | AL-KO Gardentech">
              <a:extLst>
                <a:ext uri="{FF2B5EF4-FFF2-40B4-BE49-F238E27FC236}">
                  <a16:creationId xmlns:a16="http://schemas.microsoft.com/office/drawing/2014/main" id="{2B116DF0-D9A3-D403-0A76-EFCD2297C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8421367" y="1206157"/>
              <a:ext cx="2884867" cy="2097084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36" name="CaixaDeTexto 34">
              <a:extLst>
                <a:ext uri="{FF2B5EF4-FFF2-40B4-BE49-F238E27FC236}">
                  <a16:creationId xmlns:a16="http://schemas.microsoft.com/office/drawing/2014/main" id="{222CF9E4-859E-8B94-0F59-4FC7FB57647D}"/>
                </a:ext>
              </a:extLst>
            </p:cNvPr>
            <p:cNvSpPr txBox="1"/>
            <p:nvPr/>
          </p:nvSpPr>
          <p:spPr>
            <a:xfrm>
              <a:off x="9698190" y="3297591"/>
              <a:ext cx="2295601" cy="230831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pt-PT" sz="900" b="0" i="1" u="none" strike="noStrike" kern="1200" cap="none" spc="0" baseline="0">
                  <a:solidFill>
                    <a:srgbClr val="E8E8E8"/>
                  </a:solidFill>
                  <a:uFillTx/>
                  <a:latin typeface="Aptos"/>
                </a:rPr>
                <a:t>Logo: Home Assistant Project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571CC9EF-BC8B-E835-2297-CAEBBC1EF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459A6CBB-2A82-DD4E-F293-CDD6EB905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88547BE4-8D6A-8842-1B69-F689E50AEDB4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96DD6535-FFD7-7986-AFF3-105A244EC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B20EB5EB-300E-317B-70B8-6C6EA53CB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D1F80A6F-67E6-3598-458F-13DE3B1AD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1FBD8BA7-F6AD-F3A5-0139-7374B8A93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00F62F2F-A4B0-EB2B-0587-B3843AA8D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581C2DAB-CFC7-30ED-AFDC-A39E081D82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CF86EDA8-63E2-60C9-4D7A-4D3A7AC4B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FB0CB067-019C-9151-65BC-BBDFC0894D69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C2D279CE-056E-ED0E-376F-49C53B959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1244C3B5-01E6-667B-7E47-7273F587A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7562CA5C-7ECD-9675-1D11-830DE932C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5CFE74A9-CA12-8312-2214-0AE3C54F0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BC2469CA-C6E1-995A-8310-0B7201057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68BFCE16-6BFB-A02B-C8E3-05DEB0A28C6D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226E13B1-1FAA-D2CA-977F-F27DCAF6C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74505558-FBAF-B362-496E-9E14263BAF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144673B8-DB11-4030-FB58-F51EE63CB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2F75BB14-D4DF-D5FA-B783-7D959E379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775C9F09-5713-D08E-7DCC-8E5B8DEC768E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E0D34F3E-DBF5-F439-8AA0-84A9758E1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E42ED174-047E-A399-19B1-BC139BEF4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AC91940A-3092-DEA9-7B65-585125ECC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4808D946-D99F-D3EA-37A8-2A7353091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1">
            <a:extLst>
              <a:ext uri="{FF2B5EF4-FFF2-40B4-BE49-F238E27FC236}">
                <a16:creationId xmlns:a16="http://schemas.microsoft.com/office/drawing/2014/main" id="{3A2148B9-E1FC-E474-167E-3B57F6AEC043}"/>
              </a:ext>
            </a:extLst>
          </p:cNvPr>
          <p:cNvSpPr txBox="1"/>
          <p:nvPr/>
        </p:nvSpPr>
        <p:spPr>
          <a:xfrm>
            <a:off x="-34024" y="3167390"/>
            <a:ext cx="5437625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Arquitetura do Sistema</a:t>
            </a:r>
            <a:endParaRPr lang="pt-PT" sz="2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pic>
        <p:nvPicPr>
          <p:cNvPr id="29" name="Imagem 4" descr="Uma imagem com texto, diagrama, captura de ecrã, Esquema&#10;&#10;Os conteúdos gerados por IA podem estar incorretos.">
            <a:extLst>
              <a:ext uri="{FF2B5EF4-FFF2-40B4-BE49-F238E27FC236}">
                <a16:creationId xmlns:a16="http://schemas.microsoft.com/office/drawing/2014/main" id="{12240E71-10CB-E029-5D95-DF583AF6AD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891268" y="409660"/>
            <a:ext cx="5982151" cy="6306333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30" name="Conexão reta 5">
            <a:extLst>
              <a:ext uri="{FF2B5EF4-FFF2-40B4-BE49-F238E27FC236}">
                <a16:creationId xmlns:a16="http://schemas.microsoft.com/office/drawing/2014/main" id="{B3B1E30E-1E67-14B2-255B-35721BFC3E61}"/>
              </a:ext>
            </a:extLst>
          </p:cNvPr>
          <p:cNvCxnSpPr/>
          <p:nvPr/>
        </p:nvCxnSpPr>
        <p:spPr>
          <a:xfrm flipH="1">
            <a:off x="0" y="3429000"/>
            <a:ext cx="633386" cy="0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  <p:cxnSp>
        <p:nvCxnSpPr>
          <p:cNvPr id="31" name="Conexão reta 7">
            <a:extLst>
              <a:ext uri="{FF2B5EF4-FFF2-40B4-BE49-F238E27FC236}">
                <a16:creationId xmlns:a16="http://schemas.microsoft.com/office/drawing/2014/main" id="{F2DD8B29-C9E7-F30F-B06F-21A328CF78C1}"/>
              </a:ext>
            </a:extLst>
          </p:cNvPr>
          <p:cNvCxnSpPr/>
          <p:nvPr/>
        </p:nvCxnSpPr>
        <p:spPr>
          <a:xfrm flipH="1">
            <a:off x="4701616" y="3429000"/>
            <a:ext cx="995096" cy="0"/>
          </a:xfrm>
          <a:prstGeom prst="straightConnector1">
            <a:avLst/>
          </a:prstGeom>
          <a:noFill/>
          <a:ln w="57150" cap="flat">
            <a:solidFill>
              <a:srgbClr val="FFC000"/>
            </a:solidFill>
            <a:prstDash val="solid"/>
            <a:miter/>
          </a:ln>
        </p:spPr>
      </p:cxnSp>
      <p:pic>
        <p:nvPicPr>
          <p:cNvPr id="33" name="Imagem 32" descr="Uma imagem com texto, diagrama, captura de ecrã, Esquema&#10;&#10;Os conteúdos gerados por IA podem estar incorretos.">
            <a:extLst>
              <a:ext uri="{FF2B5EF4-FFF2-40B4-BE49-F238E27FC236}">
                <a16:creationId xmlns:a16="http://schemas.microsoft.com/office/drawing/2014/main" id="{CC8780AC-6F1D-9137-CCFE-BE5574A2F0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224" y="409623"/>
            <a:ext cx="5951888" cy="62741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C533C6A7-C4E8-2173-88B1-520D5831F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9DCF873F-6542-06F8-A8C1-066B9966E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4283C8D1-6D04-CFF5-1F81-2600E9172E40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7D6185D1-7553-4E38-0FCE-4ED13AC6F9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57BE466D-8007-B6CE-E5A7-413BCCD7E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055CC082-6E5E-DE03-4F3E-9738ACE8D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37587492-9D2E-CDE1-C035-089F342FB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A3216D43-A2DB-C671-D87A-38291FE86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4E37D178-4538-14F0-1757-69EC0EFD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A935A804-7FD3-FEC6-602A-1FEEC9713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72BA540C-048A-372B-B253-4D3A96EB71D0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226321B8-E712-4480-CE8B-A918F9BCF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F5CA5BA5-D7D3-5A52-A7DA-90A5C4DE2A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F1FBAEE0-128F-E996-F069-AF2633CA2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D7EB0CCD-B8ED-410E-11B0-B78F0F0555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440B4A9B-3803-21F4-7D3E-472F34C176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9FE3CE83-117A-0735-C56B-29C1AD8A44AB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644E58D7-40E7-7D44-F30A-C92F09603B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ECD08017-7276-C7B5-FD87-8EE0289AB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7DB2C123-5E89-E781-B4A4-86E01FEE4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FC6F0CC4-594E-C2DA-50AC-0726291BCE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89EE5947-575E-A332-207E-44DD92132487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F7DEB2B9-F907-90ED-8287-04C7ABD67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C37A753F-4F0B-B164-2D8A-060F1F28E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C25A3077-45A1-D2F4-77FA-802AF4079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7525FCA2-7941-9F8D-E54B-E9C04F1E0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9088E443-1293-91A6-38B9-F5E47EEECA09}"/>
              </a:ext>
            </a:extLst>
          </p:cNvPr>
          <p:cNvSpPr txBox="1"/>
          <p:nvPr/>
        </p:nvSpPr>
        <p:spPr>
          <a:xfrm>
            <a:off x="3877165" y="453039"/>
            <a:ext cx="4841409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Main Dashboard</a:t>
            </a:r>
          </a:p>
        </p:txBody>
      </p:sp>
      <p:pic>
        <p:nvPicPr>
          <p:cNvPr id="29" name="Imagem 3">
            <a:extLst>
              <a:ext uri="{FF2B5EF4-FFF2-40B4-BE49-F238E27FC236}">
                <a16:creationId xmlns:a16="http://schemas.microsoft.com/office/drawing/2014/main" id="{1A8704D8-1243-FD98-8452-54FCB1668F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91131" y="1020726"/>
            <a:ext cx="9406679" cy="549534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4297FAF4-7EA0-1E7F-4CD3-25D610EA9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F2F71E7C-8DA4-CCB8-8DE1-095BC99C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8E78D452-B021-A1A0-35BC-66B0DF193015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5A5B028B-9EB4-93BA-5541-EFBB2AF5E5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4118FE8F-D779-2111-621C-FE91FAD0B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2E675C1E-ED53-EE27-AD71-9697EF39D6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702341CE-45AE-7E3D-0E44-3F4DE1554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D6CE5F74-7D3F-C038-103A-33FE0B7FA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11CD0114-97AB-5873-2D8F-AF8845C25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A3A946B0-FFAE-4925-D7D3-BCC432D55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2690EEEF-16AF-C3B7-3D45-A1CE2AE96121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803589C7-C014-8F5B-D8BB-862E49C7D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4777C5BD-F3CF-4924-A3B8-5FBE47AE4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FB2A369F-9C2E-EF16-D16A-7CCC34C50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501678AC-A39C-89F7-2A1C-5B15FD9241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EF49961A-9735-AD6C-B95F-63BCAE8A4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7EED86CA-8AA4-5A1D-9F7F-7D2CDF45E137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2A2524CC-82BD-CA57-8DE6-5B134330A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928CAB14-6FB3-183D-DC8A-8C5D3D60B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DF21FBA5-4C21-1A08-51B8-12D4D1FAD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CA2D05B2-3B5F-238E-F093-6F12FC875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2179A2D0-D540-644D-283D-ABB713014880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259D12C0-528D-BDF8-4E92-42DACF9D6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72253642-C488-BEC5-77E2-8CD59B10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39DDD68C-13A3-96D0-BD34-BBFE16146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97381834-C001-87C3-9040-AE2A990E02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7782232C-19E1-A60E-3A21-CCD4DB8217A9}"/>
              </a:ext>
            </a:extLst>
          </p:cNvPr>
          <p:cNvSpPr txBox="1"/>
          <p:nvPr/>
        </p:nvSpPr>
        <p:spPr>
          <a:xfrm>
            <a:off x="4483806" y="455106"/>
            <a:ext cx="393946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Dashboard Energia</a:t>
            </a:r>
          </a:p>
        </p:txBody>
      </p:sp>
      <p:pic>
        <p:nvPicPr>
          <p:cNvPr id="29" name="Imagem 1" descr="Uma imagem com texto, captura de ecrã, Software de multimédia, software&#10;&#10;Os conteúdos gerados por IA podem estar incorretos.">
            <a:extLst>
              <a:ext uri="{FF2B5EF4-FFF2-40B4-BE49-F238E27FC236}">
                <a16:creationId xmlns:a16="http://schemas.microsoft.com/office/drawing/2014/main" id="{3110B983-D9EA-F9DD-748F-BAC221613E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81968" y="1031717"/>
            <a:ext cx="9406798" cy="554739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1E29BF48-3B72-1CC4-3BAF-3A5CF1E57F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F467315E-DFB1-F9F0-D868-441D56BEF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13DB3E53-8AAA-EC87-4592-D59A242C2A6F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489041BF-6D8F-82FB-8CB9-3B3F9D88E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57405AA8-701D-AD5F-9DEF-5078BDB9F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E346148B-D006-948E-C05E-9EF5C7912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7592E82C-488B-A1FF-A860-D9B25B7B4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4808AA51-AC1E-EDD5-73F6-904F0484A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BF7831B7-59E6-F87A-DB13-5D1952CD9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572AF553-B045-6ED1-4B5E-917AD0E7C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C15E99A3-B226-8504-A6E7-95F79EA7F297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92779E8E-D533-F3E7-EBF8-5AB16DF51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9063D3BD-32A1-D789-B9D2-6F09042A3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C5403961-92E0-D602-F1EF-EE3E663EA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9B09F180-EB52-F46A-C2D9-626AD91FA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77884D01-0D0C-932E-B56C-9A3EBC4F0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F5824295-4758-79E1-DB8B-5EF46C732117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736A2521-D508-DA74-FC64-1DE837DB8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FC2569FA-D2A6-DA17-2E29-DFF5BF245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54C04D84-4948-58ED-E588-720D6D816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1F60A494-6F9F-F9F5-A930-59C1B56BF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F9A932C8-2211-2395-AC96-9B0672BC50F4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F9466882-14A1-8F83-CD77-2BED083256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34EF3D35-2347-8039-ED80-B405CFC04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5226BE8D-6A22-F80A-EFB3-79F9C0214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06988848-CEC4-5469-58A0-634BF0279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333A1819-4133-D393-5664-7A7A8CE4E4D8}"/>
              </a:ext>
            </a:extLst>
          </p:cNvPr>
          <p:cNvSpPr txBox="1"/>
          <p:nvPr/>
        </p:nvSpPr>
        <p:spPr>
          <a:xfrm>
            <a:off x="3967727" y="506952"/>
            <a:ext cx="5007665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Dashboard Aquecimento</a:t>
            </a:r>
          </a:p>
        </p:txBody>
      </p:sp>
      <p:pic>
        <p:nvPicPr>
          <p:cNvPr id="29" name="Imagem 3" descr="Uma imagem com eletrónica, captura de ecrã, texto, Software de multimédia&#10;&#10;Os conteúdos gerados por IA podem estar incorretos.">
            <a:extLst>
              <a:ext uri="{FF2B5EF4-FFF2-40B4-BE49-F238E27FC236}">
                <a16:creationId xmlns:a16="http://schemas.microsoft.com/office/drawing/2014/main" id="{ABA3732F-F9DC-EF59-6EEC-E01C035C5E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765678" y="1079924"/>
            <a:ext cx="9411754" cy="549719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8D76191B-5A2F-D3F0-7B24-99540C3AA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3044" y="0"/>
            <a:ext cx="12188952" cy="6858000"/>
          </a:xfrm>
          <a:prstGeom prst="rect">
            <a:avLst/>
          </a:prstGeom>
          <a:solidFill>
            <a:srgbClr val="0E284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255B9CDD-5FB9-1375-8B17-613A7FB191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>
              <a:alpha val="53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066E1315-076C-CFB1-6570-890657941A1B}"/>
              </a:ext>
            </a:extLst>
          </p:cNvPr>
          <p:cNvGrpSpPr/>
          <p:nvPr/>
        </p:nvGrpSpPr>
        <p:grpSpPr>
          <a:xfrm>
            <a:off x="0" y="2075422"/>
            <a:ext cx="12048722" cy="4093272"/>
            <a:chOff x="0" y="2075422"/>
            <a:chExt cx="12048722" cy="4093272"/>
          </a:xfrm>
        </p:grpSpPr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B14610A7-6249-00BD-2D9A-09E5CB494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7942185" y="2507568"/>
              <a:ext cx="3563874" cy="356387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424F90D6-680F-98D5-085B-D985543389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10435069" y="4048935"/>
              <a:ext cx="1381603" cy="13816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D9A74A0F-F663-6E0A-8111-D70072C28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6200004">
              <a:off x="0" y="2075422"/>
              <a:ext cx="3144365" cy="314436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20000"/>
                  </a:srgbClr>
                </a:gs>
                <a:gs pos="100000">
                  <a:srgbClr val="071420">
                    <a:alpha val="1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0C75CC4F-C240-6352-E4B1-091ADE091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2599995">
              <a:off x="10150840" y="4270812"/>
              <a:ext cx="1897882" cy="189788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0B1E31">
                    <a:alpha val="10000"/>
                  </a:srgbClr>
                </a:gs>
                <a:gs pos="100000">
                  <a:srgbClr val="0B1E31">
                    <a:alpha val="20000"/>
                  </a:srgbClr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9" name="Oval 17">
              <a:extLst>
                <a:ext uri="{FF2B5EF4-FFF2-40B4-BE49-F238E27FC236}">
                  <a16:creationId xmlns:a16="http://schemas.microsoft.com/office/drawing/2014/main" id="{06319B74-1ED0-6BD4-8EC7-185C7D1C9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046783" y="3040490"/>
              <a:ext cx="2579321" cy="2579321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20000"/>
                </a:srgbClr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39967161-D34F-D680-5887-E4951FD3F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4500011">
              <a:off x="2224626" y="3194019"/>
              <a:ext cx="2243196" cy="224319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noFill/>
            <a:ln w="31747" cap="flat">
              <a:solidFill>
                <a:srgbClr val="2D7FCF">
                  <a:alpha val="1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Aptos"/>
              </a:endParaRPr>
            </a:p>
          </p:txBody>
        </p:sp>
      </p:grpSp>
      <p:sp>
        <p:nvSpPr>
          <p:cNvPr id="11" name="Rectangle 20">
            <a:extLst>
              <a:ext uri="{FF2B5EF4-FFF2-40B4-BE49-F238E27FC236}">
                <a16:creationId xmlns:a16="http://schemas.microsoft.com/office/drawing/2014/main" id="{B466DC94-F437-5327-9FC1-EE95AD3CF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6200004">
            <a:off x="10438141" y="1042562"/>
            <a:ext cx="2796463" cy="711247"/>
          </a:xfrm>
          <a:prstGeom prst="rect">
            <a:avLst/>
          </a:prstGeom>
          <a:gradFill>
            <a:gsLst>
              <a:gs pos="0">
                <a:srgbClr val="71AAE0">
                  <a:alpha val="0"/>
                </a:srgbClr>
              </a:gs>
              <a:gs pos="100000">
                <a:srgbClr val="0B1E31">
                  <a:alpha val="1000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A0F7EBAF-1B92-CF55-6A06-1FF251085E7A}"/>
              </a:ext>
            </a:extLst>
          </p:cNvPr>
          <p:cNvGrpSpPr/>
          <p:nvPr/>
        </p:nvGrpSpPr>
        <p:grpSpPr>
          <a:xfrm>
            <a:off x="11259537" y="317580"/>
            <a:ext cx="548640" cy="549006"/>
            <a:chOff x="11259537" y="317580"/>
            <a:chExt cx="548640" cy="549006"/>
          </a:xfrm>
        </p:grpSpPr>
        <p:cxnSp>
          <p:nvCxnSpPr>
            <p:cNvPr id="13" name="Straight Connector 23">
              <a:extLst>
                <a:ext uri="{FF2B5EF4-FFF2-40B4-BE49-F238E27FC236}">
                  <a16:creationId xmlns:a16="http://schemas.microsoft.com/office/drawing/2014/main" id="{12A5265D-F18C-D364-16C8-4E61E597CA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317580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4" name="Straight Connector 24">
              <a:extLst>
                <a:ext uri="{FF2B5EF4-FFF2-40B4-BE49-F238E27FC236}">
                  <a16:creationId xmlns:a16="http://schemas.microsoft.com/office/drawing/2014/main" id="{3284B3BA-3C03-7C82-803A-0DB5970EC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500579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5" name="Straight Connector 25">
              <a:extLst>
                <a:ext uri="{FF2B5EF4-FFF2-40B4-BE49-F238E27FC236}">
                  <a16:creationId xmlns:a16="http://schemas.microsoft.com/office/drawing/2014/main" id="{762AF01B-63D7-A216-B4BB-2B24445BF7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683578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16" name="Straight Connector 26">
              <a:extLst>
                <a:ext uri="{FF2B5EF4-FFF2-40B4-BE49-F238E27FC236}">
                  <a16:creationId xmlns:a16="http://schemas.microsoft.com/office/drawing/2014/main" id="{1E87AC56-8A4B-8014-2B23-3A438C442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>
              <a:off x="11259537" y="866586"/>
              <a:ext cx="548640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id="{06F0BE92-12A0-C39D-6476-18A781C649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 rot="10799991">
            <a:off x="-1" y="6140754"/>
            <a:ext cx="6095993" cy="711247"/>
          </a:xfrm>
          <a:prstGeom prst="rect">
            <a:avLst/>
          </a:prstGeom>
          <a:gradFill>
            <a:gsLst>
              <a:gs pos="0">
                <a:srgbClr val="071420">
                  <a:alpha val="10000"/>
                </a:srgbClr>
              </a:gs>
              <a:gs pos="100000">
                <a:srgbClr val="2D7FCF">
                  <a:alpha val="0"/>
                </a:srgbClr>
              </a:gs>
            </a:gsLst>
            <a:lin ang="8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ptos"/>
            </a:endParaRPr>
          </a:p>
        </p:txBody>
      </p:sp>
      <p:grpSp>
        <p:nvGrpSpPr>
          <p:cNvPr id="18" name="Group 30">
            <a:extLst>
              <a:ext uri="{FF2B5EF4-FFF2-40B4-BE49-F238E27FC236}">
                <a16:creationId xmlns:a16="http://schemas.microsoft.com/office/drawing/2014/main" id="{2B31D4B2-3719-C5D3-F3BD-2F5F17B3E90C}"/>
              </a:ext>
            </a:extLst>
          </p:cNvPr>
          <p:cNvGrpSpPr/>
          <p:nvPr/>
        </p:nvGrpSpPr>
        <p:grpSpPr>
          <a:xfrm>
            <a:off x="984782" y="5572125"/>
            <a:ext cx="549006" cy="1285911"/>
            <a:chOff x="984782" y="5572125"/>
            <a:chExt cx="549006" cy="1285911"/>
          </a:xfrm>
        </p:grpSpPr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1173BB40-62DD-1A55-7844-E4C0A0AF69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890850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0" name="Straight Connector 32">
              <a:extLst>
                <a:ext uri="{FF2B5EF4-FFF2-40B4-BE49-F238E27FC236}">
                  <a16:creationId xmlns:a16="http://schemas.microsoft.com/office/drawing/2014/main" id="{2DAA1A9A-5967-2324-611E-4113D218D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707850" y="6215063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1" name="Straight Connector 33">
              <a:extLst>
                <a:ext uri="{FF2B5EF4-FFF2-40B4-BE49-F238E27FC236}">
                  <a16:creationId xmlns:a16="http://schemas.microsoft.com/office/drawing/2014/main" id="{2C8E0EE3-E16B-2862-41A1-364A6DE1ED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524842" y="6215072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  <p:cxnSp>
          <p:nvCxnSpPr>
            <p:cNvPr id="22" name="Straight Connector 34">
              <a:extLst>
                <a:ext uri="{FF2B5EF4-FFF2-40B4-BE49-F238E27FC236}">
                  <a16:creationId xmlns:a16="http://schemas.microsoft.com/office/drawing/2014/main" id="{2FD22D6B-AEFA-B6F7-478C-48F929CC0B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5400013">
              <a:off x="341844" y="6215099"/>
              <a:ext cx="1285875" cy="0"/>
            </a:xfrm>
            <a:prstGeom prst="straightConnector1">
              <a:avLst/>
            </a:prstGeom>
            <a:noFill/>
            <a:ln w="31747" cap="rnd">
              <a:solidFill>
                <a:srgbClr val="2D7FCF">
                  <a:alpha val="40000"/>
                </a:srgbClr>
              </a:solidFill>
              <a:custDash>
                <a:ds d="600013" sp="0"/>
              </a:custDash>
              <a:round/>
            </a:ln>
          </p:spPr>
        </p:cxnSp>
      </p:grpSp>
      <p:grpSp>
        <p:nvGrpSpPr>
          <p:cNvPr id="23" name="Group 36">
            <a:extLst>
              <a:ext uri="{FF2B5EF4-FFF2-40B4-BE49-F238E27FC236}">
                <a16:creationId xmlns:a16="http://schemas.microsoft.com/office/drawing/2014/main" id="{1000B909-F176-659B-496A-91523528BCC1}"/>
              </a:ext>
            </a:extLst>
          </p:cNvPr>
          <p:cNvGrpSpPr/>
          <p:nvPr/>
        </p:nvGrpSpPr>
        <p:grpSpPr>
          <a:xfrm>
            <a:off x="6238649" y="206463"/>
            <a:ext cx="429768" cy="304796"/>
            <a:chOff x="6238649" y="206463"/>
            <a:chExt cx="429768" cy="304796"/>
          </a:xfrm>
        </p:grpSpPr>
        <p:cxnSp>
          <p:nvCxnSpPr>
            <p:cNvPr id="24" name="Straight Connector 37">
              <a:extLst>
                <a:ext uri="{FF2B5EF4-FFF2-40B4-BE49-F238E27FC236}">
                  <a16:creationId xmlns:a16="http://schemas.microsoft.com/office/drawing/2014/main" id="{C74D17F8-65CA-688F-244D-4F3EEF028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296375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5" name="Straight Connector 38">
              <a:extLst>
                <a:ext uri="{FF2B5EF4-FFF2-40B4-BE49-F238E27FC236}">
                  <a16:creationId xmlns:a16="http://schemas.microsoft.com/office/drawing/2014/main" id="{815C34B8-7D07-E8C8-0222-A689EA198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194776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6" name="Straight Connector 39">
              <a:extLst>
                <a:ext uri="{FF2B5EF4-FFF2-40B4-BE49-F238E27FC236}">
                  <a16:creationId xmlns:a16="http://schemas.microsoft.com/office/drawing/2014/main" id="{78519531-5F0E-B3ED-7D2B-817C5D905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93177"/>
              <a:ext cx="0" cy="429768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  <p:cxnSp>
          <p:nvCxnSpPr>
            <p:cNvPr id="27" name="Straight Connector 40">
              <a:extLst>
                <a:ext uri="{FF2B5EF4-FFF2-40B4-BE49-F238E27FC236}">
                  <a16:creationId xmlns:a16="http://schemas.microsoft.com/office/drawing/2014/main" id="{32AA5474-82E9-D370-B6ED-BF7DB83DA1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6200004">
              <a:off x="6453533" y="-8421"/>
              <a:ext cx="0" cy="429767"/>
            </a:xfrm>
            <a:prstGeom prst="straightConnector1">
              <a:avLst/>
            </a:prstGeom>
            <a:noFill/>
            <a:ln w="25402" cap="flat">
              <a:solidFill>
                <a:srgbClr val="F1F1F1">
                  <a:alpha val="50000"/>
                </a:srgbClr>
              </a:solidFill>
              <a:custDash>
                <a:ds d="100000" sp="100000"/>
              </a:custDash>
              <a:miter/>
            </a:ln>
          </p:spPr>
        </p:cxnSp>
      </p:grpSp>
      <p:sp>
        <p:nvSpPr>
          <p:cNvPr id="28" name="CaixaDeTexto 2">
            <a:extLst>
              <a:ext uri="{FF2B5EF4-FFF2-40B4-BE49-F238E27FC236}">
                <a16:creationId xmlns:a16="http://schemas.microsoft.com/office/drawing/2014/main" id="{E3B64593-735A-8616-93AE-8F14876F2777}"/>
              </a:ext>
            </a:extLst>
          </p:cNvPr>
          <p:cNvSpPr txBox="1"/>
          <p:nvPr/>
        </p:nvSpPr>
        <p:spPr>
          <a:xfrm>
            <a:off x="4361185" y="511259"/>
            <a:ext cx="461447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PT" sz="2800" b="1" i="0" u="none" strike="noStrike" kern="1200" cap="none" spc="0" baseline="0">
                <a:solidFill>
                  <a:srgbClr val="FFFFFF"/>
                </a:solidFill>
                <a:uFillTx/>
                <a:latin typeface="Aptos"/>
              </a:rPr>
              <a:t>Dashboard Termostatos</a:t>
            </a:r>
          </a:p>
        </p:txBody>
      </p:sp>
      <p:pic>
        <p:nvPicPr>
          <p:cNvPr id="29" name="Imagem 30">
            <a:extLst>
              <a:ext uri="{FF2B5EF4-FFF2-40B4-BE49-F238E27FC236}">
                <a16:creationId xmlns:a16="http://schemas.microsoft.com/office/drawing/2014/main" id="{FEAC16FF-09A5-599A-F616-51FC451E3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423" y="948342"/>
            <a:ext cx="8793803" cy="509861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424</Words>
  <Application>Microsoft Office PowerPoint</Application>
  <PresentationFormat>Ecrã Panorâmico</PresentationFormat>
  <Paragraphs>80</Paragraphs>
  <Slides>16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Tema do Office</vt:lpstr>
      <vt:lpstr>Aplicação para controlo de casa inteligente, utilizando Home Assistant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Nelson Fernandes</dc:creator>
  <cp:lastModifiedBy>Nelson Fernandes</cp:lastModifiedBy>
  <cp:revision>5</cp:revision>
  <dcterms:created xsi:type="dcterms:W3CDTF">2025-07-06T10:02:53Z</dcterms:created>
  <dcterms:modified xsi:type="dcterms:W3CDTF">2025-07-09T13:56:08Z</dcterms:modified>
</cp:coreProperties>
</file>

<file path=docProps/thumbnail.jpeg>
</file>